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handoutMasterIdLst>
    <p:handoutMasterId r:id="rId36"/>
  </p:handoutMasterIdLst>
  <p:sldIdLst>
    <p:sldId id="309" r:id="rId2"/>
    <p:sldId id="256" r:id="rId3"/>
    <p:sldId id="257" r:id="rId4"/>
    <p:sldId id="280" r:id="rId5"/>
    <p:sldId id="258" r:id="rId6"/>
    <p:sldId id="260" r:id="rId7"/>
    <p:sldId id="262" r:id="rId8"/>
    <p:sldId id="303" r:id="rId9"/>
    <p:sldId id="287" r:id="rId10"/>
    <p:sldId id="264" r:id="rId11"/>
    <p:sldId id="286" r:id="rId12"/>
    <p:sldId id="310" r:id="rId13"/>
    <p:sldId id="288" r:id="rId14"/>
    <p:sldId id="289" r:id="rId15"/>
    <p:sldId id="290" r:id="rId16"/>
    <p:sldId id="295" r:id="rId17"/>
    <p:sldId id="298" r:id="rId18"/>
    <p:sldId id="296" r:id="rId19"/>
    <p:sldId id="301" r:id="rId20"/>
    <p:sldId id="306" r:id="rId21"/>
    <p:sldId id="307" r:id="rId22"/>
    <p:sldId id="305" r:id="rId23"/>
    <p:sldId id="308" r:id="rId24"/>
    <p:sldId id="277" r:id="rId25"/>
    <p:sldId id="293" r:id="rId26"/>
    <p:sldId id="294" r:id="rId27"/>
    <p:sldId id="270" r:id="rId28"/>
    <p:sldId id="271" r:id="rId29"/>
    <p:sldId id="272" r:id="rId30"/>
    <p:sldId id="276" r:id="rId31"/>
    <p:sldId id="299" r:id="rId32"/>
    <p:sldId id="302" r:id="rId33"/>
    <p:sldId id="297" r:id="rId34"/>
  </p:sldIdLst>
  <p:sldSz cx="9144000" cy="5143500" type="screen16x9"/>
  <p:notesSz cx="6797675" cy="9928225"/>
  <p:embeddedFontLst>
    <p:embeddedFont>
      <p:font typeface="Nikosh" panose="02000000000000000000" pitchFamily="2" charset="0"/>
      <p:regular r:id="rId37"/>
    </p:embeddedFont>
    <p:embeddedFont>
      <p:font typeface="Raleway" panose="020B0604020202020204" charset="0"/>
      <p:regular r:id="rId38"/>
      <p:bold r:id="rId39"/>
      <p:italic r:id="rId40"/>
      <p:boldItalic r:id="rId41"/>
    </p:embeddedFont>
    <p:embeddedFont>
      <p:font typeface="Lato" panose="020B0604020202020204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FF66"/>
    <a:srgbClr val="69E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864" y="-10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B5415-38CD-4610-9357-44E1BE10D610}" type="doc">
      <dgm:prSet loTypeId="urn:microsoft.com/office/officeart/2005/8/layout/StepDownProcess" loCatId="process" qsTypeId="urn:microsoft.com/office/officeart/2005/8/quickstyle/3d3" qsCatId="3D" csTypeId="urn:microsoft.com/office/officeart/2005/8/colors/colorful2" csCatId="colorful" phldr="1"/>
      <dgm:spPr/>
    </dgm:pt>
    <dgm:pt modelId="{7284CB6F-C02A-4B34-B1DB-F772E790E44D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rPr>
            <a:t> সরাসরি / </a:t>
          </a:r>
          <a:r>
            <a:rPr lang="bn-IN" sz="2400" b="1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rPr>
            <a:t>অনলাইন আবেদন</a:t>
          </a:r>
          <a:endParaRPr lang="en-US" sz="2400" b="1" dirty="0">
            <a:solidFill>
              <a:srgbClr val="002060"/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76768ED8-8BFA-48A2-959E-94970D80D96D}" type="sibTrans" cxnId="{80253696-4935-4B02-BE42-FECA8823F0C6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FC1D516E-8CF0-4ED9-AA86-BF6CCAA56E48}" type="parTrans" cxnId="{80253696-4935-4B02-BE42-FECA8823F0C6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0151685-A31F-4260-A5AF-95AB3BBEC6F7}">
      <dgm:prSet phldrT="[Text]" custT="1"/>
      <dgm:spPr/>
      <dgm:t>
        <a:bodyPr/>
        <a:lstStyle/>
        <a:p>
          <a:r>
            <a:rPr lang="bn-IN" sz="2400" b="1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rPr>
            <a:t>আবেদন পরীক্ষা</a:t>
          </a:r>
          <a:endParaRPr lang="en-US" sz="2400" b="1" dirty="0">
            <a:solidFill>
              <a:srgbClr val="002060"/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A81C6625-0460-4D3E-A436-6E49C280771E}" type="sibTrans" cxnId="{5E5AC20F-471F-428A-8066-5F5A762F52F6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3C6D1080-83C3-490A-812E-B4CAE14A97CD}" type="parTrans" cxnId="{5E5AC20F-471F-428A-8066-5F5A762F52F6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881C3E65-4487-406E-932A-A1D5C2ADF01B}">
      <dgm:prSet phldrT="[Text]" custT="1"/>
      <dgm:spPr/>
      <dgm:t>
        <a:bodyPr/>
        <a:lstStyle/>
        <a:p>
          <a:r>
            <a:rPr lang="bn-IN" sz="2000" b="1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rPr>
            <a:t>আপত্তি প্রেরণ ও জবাব গ্রহণ/ শুনানি</a:t>
          </a:r>
          <a:endParaRPr lang="en-US" sz="2000" b="1" dirty="0">
            <a:solidFill>
              <a:srgbClr val="002060"/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4BC973D0-97AC-40DE-9B42-E3C68261E80E}" type="sibTrans" cxnId="{07688810-2A6F-4933-9C60-027CCDBAD4E8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7D4F37D1-5728-4D33-8FEF-42B77DD75526}" type="parTrans" cxnId="{07688810-2A6F-4933-9C60-027CCDBAD4E8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0298AC9A-CFBD-48C8-A1E0-5AEF688BDEDE}">
      <dgm:prSet custT="1"/>
      <dgm:spPr/>
      <dgm:t>
        <a:bodyPr/>
        <a:lstStyle/>
        <a:p>
          <a:r>
            <a:rPr lang="bn-IN" sz="2800" b="1" smtClean="0">
              <a:latin typeface="Nikosh" panose="02000000000000000000" pitchFamily="2" charset="0"/>
              <a:cs typeface="Nikosh" panose="02000000000000000000" pitchFamily="2" charset="0"/>
            </a:rPr>
            <a:t>সনদ প্রদান</a:t>
          </a:r>
          <a:endParaRPr lang="en-US" sz="2800" b="1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B3D8ED87-B801-45AB-B1AE-54775ED36CA0}" type="sibTrans" cxnId="{66E344AC-21B8-4247-9416-187ABF140500}">
      <dgm:prSet/>
      <dgm:spPr/>
      <dgm:t>
        <a:bodyPr/>
        <a:lstStyle/>
        <a:p>
          <a:endParaRPr lang="en-US"/>
        </a:p>
      </dgm:t>
    </dgm:pt>
    <dgm:pt modelId="{7A966306-DDBF-425E-AA5A-B3528021A422}" type="parTrans" cxnId="{66E344AC-21B8-4247-9416-187ABF140500}">
      <dgm:prSet/>
      <dgm:spPr/>
      <dgm:t>
        <a:bodyPr/>
        <a:lstStyle/>
        <a:p>
          <a:endParaRPr lang="en-US"/>
        </a:p>
      </dgm:t>
    </dgm:pt>
    <dgm:pt modelId="{5CB44119-60FE-4A75-B73C-0721BB3F4C70}">
      <dgm:prSet custT="1"/>
      <dgm:spPr/>
      <dgm:t>
        <a:bodyPr/>
        <a:lstStyle/>
        <a:p>
          <a:r>
            <a:rPr lang="bn-IN" sz="2400" b="1" dirty="0" smtClean="0">
              <a:solidFill>
                <a:schemeClr val="accent6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গেজেট/ জার্নালে প্রকাশ</a:t>
          </a:r>
          <a:endParaRPr lang="en-US" sz="2400" b="1" dirty="0">
            <a:solidFill>
              <a:schemeClr val="accent6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F0468003-6F01-40D9-9DDA-813C560B4A2B}" type="sibTrans" cxnId="{BEBB4CB9-DAF1-4D0F-879B-82ED85DBEA71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3DB052F-89BC-4420-9437-7BA9F86A21CF}" type="parTrans" cxnId="{BEBB4CB9-DAF1-4D0F-879B-82ED85DBEA71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44F33A5C-5813-413D-BBB5-93B3FF67D337}" type="pres">
      <dgm:prSet presAssocID="{B67B5415-38CD-4610-9357-44E1BE10D610}" presName="rootnode" presStyleCnt="0">
        <dgm:presLayoutVars>
          <dgm:chMax/>
          <dgm:chPref/>
          <dgm:dir/>
          <dgm:animLvl val="lvl"/>
        </dgm:presLayoutVars>
      </dgm:prSet>
      <dgm:spPr/>
    </dgm:pt>
    <dgm:pt modelId="{76EDCE8E-A1FA-4C1F-B155-B076E4895142}" type="pres">
      <dgm:prSet presAssocID="{7284CB6F-C02A-4B34-B1DB-F772E790E44D}" presName="composite" presStyleCnt="0"/>
      <dgm:spPr/>
    </dgm:pt>
    <dgm:pt modelId="{2D25DE4B-2781-41A7-A728-3D9BEFBB675E}" type="pres">
      <dgm:prSet presAssocID="{7284CB6F-C02A-4B34-B1DB-F772E790E44D}" presName="bentUpArrow1" presStyleLbl="alignImgPlace1" presStyleIdx="0" presStyleCnt="4"/>
      <dgm:spPr/>
    </dgm:pt>
    <dgm:pt modelId="{1BE86174-A876-4655-8C58-F584B513E138}" type="pres">
      <dgm:prSet presAssocID="{7284CB6F-C02A-4B34-B1DB-F772E790E44D}" presName="ParentText" presStyleLbl="node1" presStyleIdx="0" presStyleCnt="5" custScaleX="1843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D6CA8-B833-4B80-A06F-B56876DF0B68}" type="pres">
      <dgm:prSet presAssocID="{7284CB6F-C02A-4B34-B1DB-F772E790E44D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FEF3F-FB7A-4F2C-8CEE-563A0F0297AA}" type="pres">
      <dgm:prSet presAssocID="{76768ED8-8BFA-48A2-959E-94970D80D96D}" presName="sibTrans" presStyleCnt="0"/>
      <dgm:spPr/>
    </dgm:pt>
    <dgm:pt modelId="{74C1ED18-FCF9-40B5-9586-DBFEFC28E63F}" type="pres">
      <dgm:prSet presAssocID="{50151685-A31F-4260-A5AF-95AB3BBEC6F7}" presName="composite" presStyleCnt="0"/>
      <dgm:spPr/>
    </dgm:pt>
    <dgm:pt modelId="{77C979E6-73F8-4507-BAC4-FED167531C12}" type="pres">
      <dgm:prSet presAssocID="{50151685-A31F-4260-A5AF-95AB3BBEC6F7}" presName="bentUpArrow1" presStyleLbl="alignImgPlace1" presStyleIdx="1" presStyleCnt="4" custLinFactNeighborX="-15946" custLinFactNeighborY="-12285"/>
      <dgm:spPr/>
    </dgm:pt>
    <dgm:pt modelId="{F5750FFF-EFDC-46B9-BCBF-4D22A487970D}" type="pres">
      <dgm:prSet presAssocID="{50151685-A31F-4260-A5AF-95AB3BBEC6F7}" presName="ParentText" presStyleLbl="node1" presStyleIdx="1" presStyleCnt="5" custScaleX="147949" custScaleY="70302" custLinFactNeighborX="169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BD845-6182-4238-A884-C84170BAE7FD}" type="pres">
      <dgm:prSet presAssocID="{50151685-A31F-4260-A5AF-95AB3BBEC6F7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7A5C2-0C20-435D-A558-22B397DC2CC1}" type="pres">
      <dgm:prSet presAssocID="{A81C6625-0460-4D3E-A436-6E49C280771E}" presName="sibTrans" presStyleCnt="0"/>
      <dgm:spPr/>
    </dgm:pt>
    <dgm:pt modelId="{84B0C95C-7305-4CE6-B162-97B0DEA175C2}" type="pres">
      <dgm:prSet presAssocID="{881C3E65-4487-406E-932A-A1D5C2ADF01B}" presName="composite" presStyleCnt="0"/>
      <dgm:spPr/>
    </dgm:pt>
    <dgm:pt modelId="{4FCD95E1-BCCC-4903-A569-6030D6BF5E7F}" type="pres">
      <dgm:prSet presAssocID="{881C3E65-4487-406E-932A-A1D5C2ADF01B}" presName="bentUpArrow1" presStyleLbl="alignImgPlace1" presStyleIdx="2" presStyleCnt="4" custLinFactNeighborX="-73837" custLinFactNeighborY="-21024"/>
      <dgm:spPr/>
    </dgm:pt>
    <dgm:pt modelId="{9A901B6C-2D2F-4D1E-B142-AC9C0FCEFAF2}" type="pres">
      <dgm:prSet presAssocID="{881C3E65-4487-406E-932A-A1D5C2ADF01B}" presName="ParentText" presStyleLbl="node1" presStyleIdx="2" presStyleCnt="5" custScaleX="230539" custScaleY="62048" custLinFactNeighborX="-99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84C5C-C3C6-4DFB-88C2-13CC3833D4E5}" type="pres">
      <dgm:prSet presAssocID="{881C3E65-4487-406E-932A-A1D5C2ADF01B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1F85E-0A11-47B0-83C2-90C426E70A10}" type="pres">
      <dgm:prSet presAssocID="{4BC973D0-97AC-40DE-9B42-E3C68261E80E}" presName="sibTrans" presStyleCnt="0"/>
      <dgm:spPr/>
    </dgm:pt>
    <dgm:pt modelId="{1C1FF414-ECC1-4586-9B2D-78702F841D42}" type="pres">
      <dgm:prSet presAssocID="{5CB44119-60FE-4A75-B73C-0721BB3F4C70}" presName="composite" presStyleCnt="0"/>
      <dgm:spPr/>
    </dgm:pt>
    <dgm:pt modelId="{B2AAD03A-3FEE-4D5E-991A-D0AE4E904D6C}" type="pres">
      <dgm:prSet presAssocID="{5CB44119-60FE-4A75-B73C-0721BB3F4C70}" presName="bentUpArrow1" presStyleLbl="alignImgPlace1" presStyleIdx="3" presStyleCnt="4" custLinFactNeighborX="-53935" custLinFactNeighborY="-18997"/>
      <dgm:spPr/>
    </dgm:pt>
    <dgm:pt modelId="{DF150681-1A1C-4CD3-A3E7-1BC62D599226}" type="pres">
      <dgm:prSet presAssocID="{5CB44119-60FE-4A75-B73C-0721BB3F4C70}" presName="ParentText" presStyleLbl="node1" presStyleIdx="3" presStyleCnt="5" custScaleX="233897" custScaleY="71542" custLinFactNeighborX="-5989" custLinFactNeighborY="-71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E319E-829C-4750-B70B-024F66A2BE5F}" type="pres">
      <dgm:prSet presAssocID="{5CB44119-60FE-4A75-B73C-0721BB3F4C70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751F0-CF1E-45C5-9382-03CF8199E6AD}" type="pres">
      <dgm:prSet presAssocID="{F0468003-6F01-40D9-9DDA-813C560B4A2B}" presName="sibTrans" presStyleCnt="0"/>
      <dgm:spPr/>
    </dgm:pt>
    <dgm:pt modelId="{31142E39-C96C-4A07-ACAA-2263A09D5FF4}" type="pres">
      <dgm:prSet presAssocID="{0298AC9A-CFBD-48C8-A1E0-5AEF688BDEDE}" presName="composite" presStyleCnt="0"/>
      <dgm:spPr/>
    </dgm:pt>
    <dgm:pt modelId="{0A8484CD-03E7-4EA8-ABE3-30F7BBA1BC1A}" type="pres">
      <dgm:prSet presAssocID="{0298AC9A-CFBD-48C8-A1E0-5AEF688BDEDE}" presName="ParentText" presStyleLbl="node1" presStyleIdx="4" presStyleCnt="5" custScaleX="153936" custScaleY="73333" custLinFactNeighborX="7017" custLinFactNeighborY="-84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733258-E8E0-466F-B8A4-E17669B13C75}" type="presOf" srcId="{881C3E65-4487-406E-932A-A1D5C2ADF01B}" destId="{9A901B6C-2D2F-4D1E-B142-AC9C0FCEFAF2}" srcOrd="0" destOrd="0" presId="urn:microsoft.com/office/officeart/2005/8/layout/StepDownProcess"/>
    <dgm:cxn modelId="{5E5AC20F-471F-428A-8066-5F5A762F52F6}" srcId="{B67B5415-38CD-4610-9357-44E1BE10D610}" destId="{50151685-A31F-4260-A5AF-95AB3BBEC6F7}" srcOrd="1" destOrd="0" parTransId="{3C6D1080-83C3-490A-812E-B4CAE14A97CD}" sibTransId="{A81C6625-0460-4D3E-A436-6E49C280771E}"/>
    <dgm:cxn modelId="{9C50FBF1-937E-471F-9AA4-57ED97B1AFAC}" type="presOf" srcId="{0298AC9A-CFBD-48C8-A1E0-5AEF688BDEDE}" destId="{0A8484CD-03E7-4EA8-ABE3-30F7BBA1BC1A}" srcOrd="0" destOrd="0" presId="urn:microsoft.com/office/officeart/2005/8/layout/StepDownProcess"/>
    <dgm:cxn modelId="{A27854B9-F703-4526-A07C-E431E9D63937}" type="presOf" srcId="{B67B5415-38CD-4610-9357-44E1BE10D610}" destId="{44F33A5C-5813-413D-BBB5-93B3FF67D337}" srcOrd="0" destOrd="0" presId="urn:microsoft.com/office/officeart/2005/8/layout/StepDownProcess"/>
    <dgm:cxn modelId="{07688810-2A6F-4933-9C60-027CCDBAD4E8}" srcId="{B67B5415-38CD-4610-9357-44E1BE10D610}" destId="{881C3E65-4487-406E-932A-A1D5C2ADF01B}" srcOrd="2" destOrd="0" parTransId="{7D4F37D1-5728-4D33-8FEF-42B77DD75526}" sibTransId="{4BC973D0-97AC-40DE-9B42-E3C68261E80E}"/>
    <dgm:cxn modelId="{4D7350A8-1DD5-4C8A-B689-CE7D4CF6DBD9}" type="presOf" srcId="{50151685-A31F-4260-A5AF-95AB3BBEC6F7}" destId="{F5750FFF-EFDC-46B9-BCBF-4D22A487970D}" srcOrd="0" destOrd="0" presId="urn:microsoft.com/office/officeart/2005/8/layout/StepDownProcess"/>
    <dgm:cxn modelId="{80253696-4935-4B02-BE42-FECA8823F0C6}" srcId="{B67B5415-38CD-4610-9357-44E1BE10D610}" destId="{7284CB6F-C02A-4B34-B1DB-F772E790E44D}" srcOrd="0" destOrd="0" parTransId="{FC1D516E-8CF0-4ED9-AA86-BF6CCAA56E48}" sibTransId="{76768ED8-8BFA-48A2-959E-94970D80D96D}"/>
    <dgm:cxn modelId="{E007AD1D-DD1F-4CB1-9A57-80A6A4F06E54}" type="presOf" srcId="{5CB44119-60FE-4A75-B73C-0721BB3F4C70}" destId="{DF150681-1A1C-4CD3-A3E7-1BC62D599226}" srcOrd="0" destOrd="0" presId="urn:microsoft.com/office/officeart/2005/8/layout/StepDownProcess"/>
    <dgm:cxn modelId="{34B4A5BD-31AF-4151-80C5-F71031808C2E}" type="presOf" srcId="{7284CB6F-C02A-4B34-B1DB-F772E790E44D}" destId="{1BE86174-A876-4655-8C58-F584B513E138}" srcOrd="0" destOrd="0" presId="urn:microsoft.com/office/officeart/2005/8/layout/StepDownProcess"/>
    <dgm:cxn modelId="{BEBB4CB9-DAF1-4D0F-879B-82ED85DBEA71}" srcId="{B67B5415-38CD-4610-9357-44E1BE10D610}" destId="{5CB44119-60FE-4A75-B73C-0721BB3F4C70}" srcOrd="3" destOrd="0" parTransId="{53DB052F-89BC-4420-9437-7BA9F86A21CF}" sibTransId="{F0468003-6F01-40D9-9DDA-813C560B4A2B}"/>
    <dgm:cxn modelId="{66E344AC-21B8-4247-9416-187ABF140500}" srcId="{B67B5415-38CD-4610-9357-44E1BE10D610}" destId="{0298AC9A-CFBD-48C8-A1E0-5AEF688BDEDE}" srcOrd="4" destOrd="0" parTransId="{7A966306-DDBF-425E-AA5A-B3528021A422}" sibTransId="{B3D8ED87-B801-45AB-B1AE-54775ED36CA0}"/>
    <dgm:cxn modelId="{910F880B-9F31-43BF-9819-E94EB1CFE095}" type="presParOf" srcId="{44F33A5C-5813-413D-BBB5-93B3FF67D337}" destId="{76EDCE8E-A1FA-4C1F-B155-B076E4895142}" srcOrd="0" destOrd="0" presId="urn:microsoft.com/office/officeart/2005/8/layout/StepDownProcess"/>
    <dgm:cxn modelId="{459B8819-005A-47F7-9B83-455B6AB92BFB}" type="presParOf" srcId="{76EDCE8E-A1FA-4C1F-B155-B076E4895142}" destId="{2D25DE4B-2781-41A7-A728-3D9BEFBB675E}" srcOrd="0" destOrd="0" presId="urn:microsoft.com/office/officeart/2005/8/layout/StepDownProcess"/>
    <dgm:cxn modelId="{804685B7-2455-4037-93C8-DCAFC6EBB8B9}" type="presParOf" srcId="{76EDCE8E-A1FA-4C1F-B155-B076E4895142}" destId="{1BE86174-A876-4655-8C58-F584B513E138}" srcOrd="1" destOrd="0" presId="urn:microsoft.com/office/officeart/2005/8/layout/StepDownProcess"/>
    <dgm:cxn modelId="{0DD59A89-9EC3-4FDE-A47F-A7BE78C4520A}" type="presParOf" srcId="{76EDCE8E-A1FA-4C1F-B155-B076E4895142}" destId="{7F2D6CA8-B833-4B80-A06F-B56876DF0B68}" srcOrd="2" destOrd="0" presId="urn:microsoft.com/office/officeart/2005/8/layout/StepDownProcess"/>
    <dgm:cxn modelId="{76777E21-02BE-492D-9E3E-9EB763730AC5}" type="presParOf" srcId="{44F33A5C-5813-413D-BBB5-93B3FF67D337}" destId="{470FEF3F-FB7A-4F2C-8CEE-563A0F0297AA}" srcOrd="1" destOrd="0" presId="urn:microsoft.com/office/officeart/2005/8/layout/StepDownProcess"/>
    <dgm:cxn modelId="{5BEB9665-711A-4AB7-BFF6-D290811F60DA}" type="presParOf" srcId="{44F33A5C-5813-413D-BBB5-93B3FF67D337}" destId="{74C1ED18-FCF9-40B5-9586-DBFEFC28E63F}" srcOrd="2" destOrd="0" presId="urn:microsoft.com/office/officeart/2005/8/layout/StepDownProcess"/>
    <dgm:cxn modelId="{806B8132-0E0B-45F8-BD69-CE3A73FA46FF}" type="presParOf" srcId="{74C1ED18-FCF9-40B5-9586-DBFEFC28E63F}" destId="{77C979E6-73F8-4507-BAC4-FED167531C12}" srcOrd="0" destOrd="0" presId="urn:microsoft.com/office/officeart/2005/8/layout/StepDownProcess"/>
    <dgm:cxn modelId="{23CAA3AC-AE93-4BCF-86D8-D3D11C9CC06A}" type="presParOf" srcId="{74C1ED18-FCF9-40B5-9586-DBFEFC28E63F}" destId="{F5750FFF-EFDC-46B9-BCBF-4D22A487970D}" srcOrd="1" destOrd="0" presId="urn:microsoft.com/office/officeart/2005/8/layout/StepDownProcess"/>
    <dgm:cxn modelId="{B4CE7EAC-3195-42A6-A2E7-E0FA49CE0D80}" type="presParOf" srcId="{74C1ED18-FCF9-40B5-9586-DBFEFC28E63F}" destId="{83DBD845-6182-4238-A884-C84170BAE7FD}" srcOrd="2" destOrd="0" presId="urn:microsoft.com/office/officeart/2005/8/layout/StepDownProcess"/>
    <dgm:cxn modelId="{D18CA236-0043-49DE-BFDC-8E1DC87393B7}" type="presParOf" srcId="{44F33A5C-5813-413D-BBB5-93B3FF67D337}" destId="{F5E7A5C2-0C20-435D-A558-22B397DC2CC1}" srcOrd="3" destOrd="0" presId="urn:microsoft.com/office/officeart/2005/8/layout/StepDownProcess"/>
    <dgm:cxn modelId="{BC291662-B61B-4EA9-95D3-3566A8486E7B}" type="presParOf" srcId="{44F33A5C-5813-413D-BBB5-93B3FF67D337}" destId="{84B0C95C-7305-4CE6-B162-97B0DEA175C2}" srcOrd="4" destOrd="0" presId="urn:microsoft.com/office/officeart/2005/8/layout/StepDownProcess"/>
    <dgm:cxn modelId="{6F169360-DFC5-41A3-A266-5BEE78912C4D}" type="presParOf" srcId="{84B0C95C-7305-4CE6-B162-97B0DEA175C2}" destId="{4FCD95E1-BCCC-4903-A569-6030D6BF5E7F}" srcOrd="0" destOrd="0" presId="urn:microsoft.com/office/officeart/2005/8/layout/StepDownProcess"/>
    <dgm:cxn modelId="{960E09DA-8BD5-482C-AE7A-B1E99B342330}" type="presParOf" srcId="{84B0C95C-7305-4CE6-B162-97B0DEA175C2}" destId="{9A901B6C-2D2F-4D1E-B142-AC9C0FCEFAF2}" srcOrd="1" destOrd="0" presId="urn:microsoft.com/office/officeart/2005/8/layout/StepDownProcess"/>
    <dgm:cxn modelId="{D5777042-31FC-477D-8C89-8FCC04E44B59}" type="presParOf" srcId="{84B0C95C-7305-4CE6-B162-97B0DEA175C2}" destId="{7E184C5C-C3C6-4DFB-88C2-13CC3833D4E5}" srcOrd="2" destOrd="0" presId="urn:microsoft.com/office/officeart/2005/8/layout/StepDownProcess"/>
    <dgm:cxn modelId="{71FDDD49-112F-48B8-90D1-D126AA450554}" type="presParOf" srcId="{44F33A5C-5813-413D-BBB5-93B3FF67D337}" destId="{1761F85E-0A11-47B0-83C2-90C426E70A10}" srcOrd="5" destOrd="0" presId="urn:microsoft.com/office/officeart/2005/8/layout/StepDownProcess"/>
    <dgm:cxn modelId="{754C3AAB-A45F-4856-8E01-99DA4207BF1E}" type="presParOf" srcId="{44F33A5C-5813-413D-BBB5-93B3FF67D337}" destId="{1C1FF414-ECC1-4586-9B2D-78702F841D42}" srcOrd="6" destOrd="0" presId="urn:microsoft.com/office/officeart/2005/8/layout/StepDownProcess"/>
    <dgm:cxn modelId="{4B182753-D583-459B-94D4-1C8CBCCEBBC9}" type="presParOf" srcId="{1C1FF414-ECC1-4586-9B2D-78702F841D42}" destId="{B2AAD03A-3FEE-4D5E-991A-D0AE4E904D6C}" srcOrd="0" destOrd="0" presId="urn:microsoft.com/office/officeart/2005/8/layout/StepDownProcess"/>
    <dgm:cxn modelId="{68ABE070-72DC-4707-B13E-2546CE0E994C}" type="presParOf" srcId="{1C1FF414-ECC1-4586-9B2D-78702F841D42}" destId="{DF150681-1A1C-4CD3-A3E7-1BC62D599226}" srcOrd="1" destOrd="0" presId="urn:microsoft.com/office/officeart/2005/8/layout/StepDownProcess"/>
    <dgm:cxn modelId="{EF535B0B-9224-48F1-BD12-4C6B39D22483}" type="presParOf" srcId="{1C1FF414-ECC1-4586-9B2D-78702F841D42}" destId="{61CE319E-829C-4750-B70B-024F66A2BE5F}" srcOrd="2" destOrd="0" presId="urn:microsoft.com/office/officeart/2005/8/layout/StepDownProcess"/>
    <dgm:cxn modelId="{C3D56F86-7F63-497C-B484-AA016C58CFE2}" type="presParOf" srcId="{44F33A5C-5813-413D-BBB5-93B3FF67D337}" destId="{7DD751F0-CF1E-45C5-9382-03CF8199E6AD}" srcOrd="7" destOrd="0" presId="urn:microsoft.com/office/officeart/2005/8/layout/StepDownProcess"/>
    <dgm:cxn modelId="{0158DF30-A6CD-4F6F-A9E8-0BC182148925}" type="presParOf" srcId="{44F33A5C-5813-413D-BBB5-93B3FF67D337}" destId="{31142E39-C96C-4A07-ACAA-2263A09D5FF4}" srcOrd="8" destOrd="0" presId="urn:microsoft.com/office/officeart/2005/8/layout/StepDownProcess"/>
    <dgm:cxn modelId="{D9A41C29-5DEA-4E58-8923-1BAD306EE73B}" type="presParOf" srcId="{31142E39-C96C-4A07-ACAA-2263A09D5FF4}" destId="{0A8484CD-03E7-4EA8-ABE3-30F7BBA1BC1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5DE4B-2781-41A7-A728-3D9BEFBB675E}">
      <dsp:nvSpPr>
        <dsp:cNvPr id="0" name=""/>
        <dsp:cNvSpPr/>
      </dsp:nvSpPr>
      <dsp:spPr>
        <a:xfrm rot="5400000">
          <a:off x="1815619" y="821136"/>
          <a:ext cx="707771" cy="8057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E86174-A876-4655-8C58-F584B513E138}">
      <dsp:nvSpPr>
        <dsp:cNvPr id="0" name=""/>
        <dsp:cNvSpPr/>
      </dsp:nvSpPr>
      <dsp:spPr>
        <a:xfrm>
          <a:off x="1125499" y="36557"/>
          <a:ext cx="2196678" cy="83399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rPr>
            <a:t> সরাসরি / </a:t>
          </a:r>
          <a:r>
            <a:rPr lang="bn-IN" sz="2400" b="1" kern="12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rPr>
            <a:t>অনলাইন আবেদন</a:t>
          </a:r>
          <a:endParaRPr lang="en-US" sz="2400" b="1" kern="1200" dirty="0">
            <a:solidFill>
              <a:srgbClr val="002060"/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1166218" y="77276"/>
        <a:ext cx="2115240" cy="752552"/>
      </dsp:txXfrm>
    </dsp:sp>
    <dsp:sp modelId="{7F2D6CA8-B833-4B80-A06F-B56876DF0B68}">
      <dsp:nvSpPr>
        <dsp:cNvPr id="0" name=""/>
        <dsp:cNvSpPr/>
      </dsp:nvSpPr>
      <dsp:spPr>
        <a:xfrm>
          <a:off x="2819573" y="116097"/>
          <a:ext cx="866562" cy="6740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979E6-73F8-4507-BAC4-FED167531C12}">
      <dsp:nvSpPr>
        <dsp:cNvPr id="0" name=""/>
        <dsp:cNvSpPr/>
      </dsp:nvSpPr>
      <dsp:spPr>
        <a:xfrm rot="5400000">
          <a:off x="2699282" y="1591493"/>
          <a:ext cx="707771" cy="8057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4002175"/>
            <a:satOff val="11578"/>
            <a:lumOff val="349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750FFF-EFDC-46B9-BCBF-4D22A487970D}">
      <dsp:nvSpPr>
        <dsp:cNvPr id="0" name=""/>
        <dsp:cNvSpPr/>
      </dsp:nvSpPr>
      <dsp:spPr>
        <a:xfrm>
          <a:off x="2556547" y="1017703"/>
          <a:ext cx="1762768" cy="586312"/>
        </a:xfrm>
        <a:prstGeom prst="roundRect">
          <a:avLst>
            <a:gd name="adj" fmla="val 16670"/>
          </a:avLst>
        </a:prstGeom>
        <a:solidFill>
          <a:schemeClr val="accent2">
            <a:hueOff val="-2715314"/>
            <a:satOff val="13480"/>
            <a:lumOff val="-348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rPr>
            <a:t>আবেদন পরীক্ষা</a:t>
          </a:r>
          <a:endParaRPr lang="en-US" sz="2400" b="1" kern="1200" dirty="0">
            <a:solidFill>
              <a:srgbClr val="002060"/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2585174" y="1046330"/>
        <a:ext cx="1705514" cy="529058"/>
      </dsp:txXfrm>
    </dsp:sp>
    <dsp:sp modelId="{83DBD845-6182-4238-A884-C84170BAE7FD}">
      <dsp:nvSpPr>
        <dsp:cNvPr id="0" name=""/>
        <dsp:cNvSpPr/>
      </dsp:nvSpPr>
      <dsp:spPr>
        <a:xfrm>
          <a:off x="3831724" y="973404"/>
          <a:ext cx="866562" cy="6740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D95E1-BCCC-4903-A569-6030D6BF5E7F}">
      <dsp:nvSpPr>
        <dsp:cNvPr id="0" name=""/>
        <dsp:cNvSpPr/>
      </dsp:nvSpPr>
      <dsp:spPr>
        <a:xfrm rot="5400000">
          <a:off x="3953935" y="2386948"/>
          <a:ext cx="707771" cy="8057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8004349"/>
            <a:satOff val="23156"/>
            <a:lumOff val="698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901B6C-2D2F-4D1E-B142-AC9C0FCEFAF2}">
      <dsp:nvSpPr>
        <dsp:cNvPr id="0" name=""/>
        <dsp:cNvSpPr/>
      </dsp:nvSpPr>
      <dsp:spPr>
        <a:xfrm>
          <a:off x="3464920" y="1909429"/>
          <a:ext cx="2746804" cy="517474"/>
        </a:xfrm>
        <a:prstGeom prst="roundRect">
          <a:avLst>
            <a:gd name="adj" fmla="val 16670"/>
          </a:avLst>
        </a:prstGeom>
        <a:solidFill>
          <a:schemeClr val="accent2">
            <a:hueOff val="-5430629"/>
            <a:satOff val="26961"/>
            <a:lumOff val="-696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rPr>
            <a:t>আপত্তি প্রেরণ ও জবাব গ্রহণ/ শুনানি</a:t>
          </a:r>
          <a:endParaRPr lang="en-US" sz="2000" b="1" kern="1200" dirty="0">
            <a:solidFill>
              <a:srgbClr val="002060"/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490186" y="1934695"/>
        <a:ext cx="2696272" cy="466942"/>
      </dsp:txXfrm>
    </dsp:sp>
    <dsp:sp modelId="{7E184C5C-C3C6-4DFB-88C2-13CC3833D4E5}">
      <dsp:nvSpPr>
        <dsp:cNvPr id="0" name=""/>
        <dsp:cNvSpPr/>
      </dsp:nvSpPr>
      <dsp:spPr>
        <a:xfrm>
          <a:off x="5552847" y="1830711"/>
          <a:ext cx="866562" cy="6740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AD03A-3FEE-4D5E-991A-D0AE4E904D6C}">
      <dsp:nvSpPr>
        <dsp:cNvPr id="0" name=""/>
        <dsp:cNvSpPr/>
      </dsp:nvSpPr>
      <dsp:spPr>
        <a:xfrm rot="5400000">
          <a:off x="5363410" y="3258601"/>
          <a:ext cx="707771" cy="8057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12006523"/>
            <a:satOff val="34734"/>
            <a:lumOff val="1048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150681-1A1C-4CD3-A3E7-1BC62D599226}">
      <dsp:nvSpPr>
        <dsp:cNvPr id="0" name=""/>
        <dsp:cNvSpPr/>
      </dsp:nvSpPr>
      <dsp:spPr>
        <a:xfrm>
          <a:off x="4741458" y="2667766"/>
          <a:ext cx="2786813" cy="596653"/>
        </a:xfrm>
        <a:prstGeom prst="roundRect">
          <a:avLst>
            <a:gd name="adj" fmla="val 16670"/>
          </a:avLst>
        </a:prstGeom>
        <a:solidFill>
          <a:schemeClr val="accent2">
            <a:hueOff val="-8145943"/>
            <a:satOff val="40441"/>
            <a:lumOff val="-1044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accent6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গেজেট/ জার্নালে প্রকাশ</a:t>
          </a:r>
          <a:endParaRPr lang="en-US" sz="2400" b="1" kern="1200" dirty="0">
            <a:solidFill>
              <a:schemeClr val="accent6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4770589" y="2696897"/>
        <a:ext cx="2728551" cy="538391"/>
      </dsp:txXfrm>
    </dsp:sp>
    <dsp:sp modelId="{61CE319E-829C-4750-B70B-024F66A2BE5F}">
      <dsp:nvSpPr>
        <dsp:cNvPr id="0" name=""/>
        <dsp:cNvSpPr/>
      </dsp:nvSpPr>
      <dsp:spPr>
        <a:xfrm>
          <a:off x="6801958" y="2688018"/>
          <a:ext cx="866562" cy="6740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484CD-03E7-4EA8-ABE3-30F7BBA1BC1A}">
      <dsp:nvSpPr>
        <dsp:cNvPr id="0" name=""/>
        <dsp:cNvSpPr/>
      </dsp:nvSpPr>
      <dsp:spPr>
        <a:xfrm>
          <a:off x="6125526" y="3474994"/>
          <a:ext cx="1834101" cy="611590"/>
        </a:xfrm>
        <a:prstGeom prst="roundRect">
          <a:avLst>
            <a:gd name="adj" fmla="val 16670"/>
          </a:avLst>
        </a:prstGeom>
        <a:solidFill>
          <a:schemeClr val="accent2">
            <a:hueOff val="-10861258"/>
            <a:satOff val="53922"/>
            <a:lumOff val="-139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smtClean="0">
              <a:latin typeface="Nikosh" panose="02000000000000000000" pitchFamily="2" charset="0"/>
              <a:cs typeface="Nikosh" panose="02000000000000000000" pitchFamily="2" charset="0"/>
            </a:rPr>
            <a:t>সনদ প্রদান</a:t>
          </a:r>
          <a:endParaRPr lang="en-US" sz="2800" b="1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6155387" y="3504855"/>
        <a:ext cx="1774379" cy="551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6400" cy="496888"/>
          </a:xfrm>
          <a:prstGeom prst="rect">
            <a:avLst/>
          </a:prstGeom>
        </p:spPr>
        <p:txBody>
          <a:bodyPr vert="horz" lIns="91465" tIns="45733" rIns="91465" bIns="4573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1" y="0"/>
            <a:ext cx="2946400" cy="496888"/>
          </a:xfrm>
          <a:prstGeom prst="rect">
            <a:avLst/>
          </a:prstGeom>
        </p:spPr>
        <p:txBody>
          <a:bodyPr vert="horz" lIns="91465" tIns="45733" rIns="91465" bIns="45733" rtlCol="0"/>
          <a:lstStyle>
            <a:lvl1pPr algn="r">
              <a:defRPr sz="1200"/>
            </a:lvl1pPr>
          </a:lstStyle>
          <a:p>
            <a:fld id="{E2EE42C4-BF29-46FE-A01A-786B8DEE683A}" type="datetimeFigureOut">
              <a:rPr lang="en-GB" smtClean="0"/>
              <a:pPr/>
              <a:t>15/10/2020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750"/>
            <a:ext cx="2946400" cy="496888"/>
          </a:xfrm>
          <a:prstGeom prst="rect">
            <a:avLst/>
          </a:prstGeom>
        </p:spPr>
        <p:txBody>
          <a:bodyPr vert="horz" lIns="91465" tIns="45733" rIns="91465" bIns="4573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1" y="9429750"/>
            <a:ext cx="2946400" cy="496888"/>
          </a:xfrm>
          <a:prstGeom prst="rect">
            <a:avLst/>
          </a:prstGeom>
        </p:spPr>
        <p:txBody>
          <a:bodyPr vert="horz" lIns="91465" tIns="45733" rIns="91465" bIns="45733" rtlCol="0" anchor="b"/>
          <a:lstStyle>
            <a:lvl1pPr algn="r">
              <a:defRPr sz="1200"/>
            </a:lvl1pPr>
          </a:lstStyle>
          <a:p>
            <a:fld id="{08387A32-FFEC-4205-A815-D5D1F15672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3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1" tIns="91451" rIns="91451" bIns="9145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0811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spcFirstLastPara="1" wrap="square" lIns="91451" tIns="91451" rIns="91451" bIns="9145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522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f8a8d10b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f8a8d10bb_0_77:notes"/>
          <p:cNvSpPr txBox="1">
            <a:spLocks noGrp="1"/>
          </p:cNvSpPr>
          <p:nvPr>
            <p:ph type="body" idx="1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spcFirstLastPara="1" wrap="square" lIns="91451" tIns="91451" rIns="91451" bIns="9145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56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f8a8d10b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f8a8d10bb_0_82:notes"/>
          <p:cNvSpPr txBox="1">
            <a:spLocks noGrp="1"/>
          </p:cNvSpPr>
          <p:nvPr>
            <p:ph type="body" idx="1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spcFirstLastPara="1" wrap="square" lIns="91451" tIns="91451" rIns="91451" bIns="9145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54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f8a8d10b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f8a8d10bb_0_92:notes"/>
          <p:cNvSpPr txBox="1">
            <a:spLocks noGrp="1"/>
          </p:cNvSpPr>
          <p:nvPr>
            <p:ph type="body" idx="1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spcFirstLastPara="1" wrap="square" lIns="91451" tIns="91451" rIns="91451" bIns="9145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402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f8a8d10b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f8a8d10bb_0_102:notes"/>
          <p:cNvSpPr txBox="1">
            <a:spLocks noGrp="1"/>
          </p:cNvSpPr>
          <p:nvPr>
            <p:ph type="body" idx="1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spcFirstLastPara="1" wrap="square" lIns="91451" tIns="91451" rIns="91451" bIns="9145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065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f8a8d10bb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f8a8d10bb_0_112:notes"/>
          <p:cNvSpPr txBox="1">
            <a:spLocks noGrp="1"/>
          </p:cNvSpPr>
          <p:nvPr>
            <p:ph type="body" idx="1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spcFirstLastPara="1" wrap="square" lIns="91451" tIns="91451" rIns="91451" bIns="9145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701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f8a8d10bb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f8a8d10bb_0_143:notes"/>
          <p:cNvSpPr txBox="1">
            <a:spLocks noGrp="1"/>
          </p:cNvSpPr>
          <p:nvPr>
            <p:ph type="body" idx="1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spcFirstLastPara="1" wrap="square" lIns="91451" tIns="91451" rIns="91451" bIns="9145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18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f8a8d10bb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f8a8d10bb_0_148:notes"/>
          <p:cNvSpPr txBox="1">
            <a:spLocks noGrp="1"/>
          </p:cNvSpPr>
          <p:nvPr>
            <p:ph type="body" idx="1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spcFirstLastPara="1" wrap="square" lIns="91451" tIns="91451" rIns="91451" bIns="9145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7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f8a8d10b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f8a8d10bb_0_153:notes"/>
          <p:cNvSpPr txBox="1">
            <a:spLocks noGrp="1"/>
          </p:cNvSpPr>
          <p:nvPr>
            <p:ph type="body" idx="1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spcFirstLastPara="1" wrap="square" lIns="91451" tIns="91451" rIns="91451" bIns="9145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47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H:\Presentation%20for%20Secretary%20Sir\DPDT-Final.mp4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49" y="1080655"/>
            <a:ext cx="8188919" cy="368135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পেটেন্ট, ডিজাইন ও ট্রেডমার্কস অধিদপ্তরের কার্যক্রম বিষয়ে </a:t>
            </a:r>
            <a:br>
              <a:rPr lang="bn-BD" dirty="0" smtClean="0">
                <a:latin typeface="Nikosh" pitchFamily="2" charset="0"/>
                <a:cs typeface="Nikosh" pitchFamily="2" charset="0"/>
              </a:rPr>
            </a:br>
            <a:r>
              <a:rPr lang="bn-BD" sz="4800" dirty="0" smtClean="0">
                <a:latin typeface="Nikosh" pitchFamily="2" charset="0"/>
                <a:cs typeface="Nikosh" pitchFamily="2" charset="0"/>
              </a:rPr>
              <a:t>মতবিনিময় সভা</a:t>
            </a:r>
            <a:r>
              <a:rPr lang="bn-BD" sz="54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BD" sz="5400" dirty="0" smtClean="0">
                <a:latin typeface="Nikosh" pitchFamily="2" charset="0"/>
                <a:cs typeface="Nikosh" pitchFamily="2" charset="0"/>
              </a:rPr>
            </a:br>
            <a:r>
              <a:rPr lang="bn-BD" sz="4000" dirty="0" smtClean="0">
                <a:latin typeface="Nikosh" pitchFamily="2" charset="0"/>
                <a:cs typeface="Nikosh" pitchFamily="2" charset="0"/>
              </a:rPr>
              <a:t>সভাপতিঃ জনাব কে এম আলী আজম</a:t>
            </a:r>
            <a:r>
              <a:rPr lang="bn-BD" sz="44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BD" sz="4400" dirty="0" smtClean="0">
                <a:latin typeface="Nikosh" pitchFamily="2" charset="0"/>
                <a:cs typeface="Nikosh" pitchFamily="2" charset="0"/>
              </a:rPr>
            </a:br>
            <a:r>
              <a:rPr lang="bn-BD" dirty="0" smtClean="0">
                <a:latin typeface="Nikosh" pitchFamily="2" charset="0"/>
                <a:cs typeface="Nikosh" pitchFamily="2" charset="0"/>
              </a:rPr>
              <a:t>সচিব, শিল্প মন্ত্রণালয়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4400" dirty="0" smtClean="0">
                <a:latin typeface="Nikosh" pitchFamily="2" charset="0"/>
                <a:cs typeface="Nikosh" pitchFamily="2" charset="0"/>
              </a:rPr>
            </a:br>
            <a:r>
              <a:rPr lang="bn-BD" sz="2800" dirty="0" smtClean="0">
                <a:latin typeface="Nikosh" pitchFamily="2" charset="0"/>
                <a:cs typeface="Nikosh" pitchFamily="2" charset="0"/>
              </a:rPr>
              <a:t>তারিখঃ ১৮-১০-২০ খ্রিঃ</a:t>
            </a:r>
            <a:br>
              <a:rPr lang="bn-BD" sz="2800" dirty="0" smtClean="0">
                <a:latin typeface="Nikosh" pitchFamily="2" charset="0"/>
                <a:cs typeface="Nikosh" pitchFamily="2" charset="0"/>
              </a:rPr>
            </a:br>
            <a:r>
              <a:rPr lang="bn-BD" sz="2800" dirty="0" smtClean="0">
                <a:latin typeface="Nikosh" pitchFamily="2" charset="0"/>
                <a:cs typeface="Nikosh" pitchFamily="2" charset="0"/>
              </a:rPr>
              <a:t>সময়ঃ বিকাল ০৩.৩০ ঘটিকা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~ IP Day ~\2019\WIPO Templates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729450" y="642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200" dirty="0">
                <a:solidFill>
                  <a:srgbClr val="000000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আইন, বিধি </a:t>
            </a:r>
            <a:r>
              <a:rPr lang="bn-BD" sz="3200" dirty="0" smtClean="0">
                <a:solidFill>
                  <a:srgbClr val="000000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ও </a:t>
            </a:r>
            <a:r>
              <a:rPr lang="en" sz="3200" dirty="0" smtClean="0">
                <a:solidFill>
                  <a:srgbClr val="000000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নীতি</a:t>
            </a:r>
            <a:r>
              <a:rPr lang="bn-BD" sz="3200" dirty="0" smtClean="0">
                <a:solidFill>
                  <a:srgbClr val="000000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ঃ</a:t>
            </a:r>
            <a:r>
              <a:rPr lang="en" sz="3200" dirty="0" smtClean="0">
                <a:solidFill>
                  <a:srgbClr val="000000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endParaRPr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748145" y="1561011"/>
            <a:ext cx="8087097" cy="3582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11200" indent="-342900">
              <a:lnSpc>
                <a:spcPct val="100000"/>
              </a:lnSpc>
              <a:buClr>
                <a:srgbClr val="000000"/>
              </a:buClr>
              <a:buSzPts val="1400"/>
              <a:buFont typeface="Wingdings" pitchFamily="2" charset="2"/>
              <a:buChar char="Ø"/>
            </a:pPr>
            <a:r>
              <a:rPr lang="bn-BD" sz="2400" b="1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অধিদপ্তর প্রতিষ্ঠা-২০০৩ (পেটেন্ট এবং ডিজাইন -সংশোধিত  আইন, ২০০৩ )</a:t>
            </a:r>
          </a:p>
          <a:p>
            <a:pPr marL="711200" indent="-342900">
              <a:lnSpc>
                <a:spcPct val="100000"/>
              </a:lnSpc>
              <a:buClr>
                <a:srgbClr val="000000"/>
              </a:buClr>
              <a:buSzPts val="1400"/>
              <a:buFont typeface="Wingdings" pitchFamily="2" charset="2"/>
              <a:buChar char="Ø"/>
            </a:pPr>
            <a:r>
              <a:rPr lang="en" sz="2400" b="1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পেটেন্ট </a:t>
            </a:r>
            <a:r>
              <a:rPr lang="en" sz="2400" b="1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ও ডিজাইন আইন, </a:t>
            </a:r>
            <a:r>
              <a:rPr lang="en" sz="2400" b="1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১৯১১</a:t>
            </a:r>
            <a:r>
              <a:rPr lang="bn-BD" sz="2400" b="1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 এবং </a:t>
            </a:r>
            <a:r>
              <a:rPr lang="as-IN" sz="2400" b="1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বিধিমালা</a:t>
            </a:r>
            <a:r>
              <a:rPr lang="as-IN" sz="2400" b="1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, </a:t>
            </a:r>
            <a:r>
              <a:rPr lang="as-IN" sz="2400" b="1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১৯৩৩</a:t>
            </a:r>
            <a:endParaRPr sz="2400" b="1" dirty="0">
              <a:solidFill>
                <a:srgbClr val="000000"/>
              </a:solidFill>
              <a:latin typeface="Nikosh"/>
              <a:ea typeface="Nikosh"/>
              <a:cs typeface="Nikosh"/>
              <a:sym typeface="Nikosh"/>
            </a:endParaRPr>
          </a:p>
          <a:p>
            <a:pPr marL="711200" indent="-342900">
              <a:lnSpc>
                <a:spcPct val="100000"/>
              </a:lnSpc>
              <a:buClr>
                <a:srgbClr val="000000"/>
              </a:buClr>
              <a:buSzPts val="1400"/>
              <a:buFont typeface="Wingdings" pitchFamily="2" charset="2"/>
              <a:buChar char="Ø"/>
            </a:pPr>
            <a:r>
              <a:rPr lang="en" sz="2400" b="1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ট্রেডমার্কস আইন, </a:t>
            </a:r>
            <a:r>
              <a:rPr lang="en" sz="2400" b="1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২০০৯</a:t>
            </a:r>
            <a:r>
              <a:rPr lang="bn-BD" sz="2400" b="1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 ( সংশোধিত ২০১৫</a:t>
            </a:r>
            <a:r>
              <a:rPr lang="bn-BD" sz="2400" b="1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) এবং </a:t>
            </a:r>
            <a:r>
              <a:rPr lang="en" sz="2400" b="1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বিধিমালা</a:t>
            </a:r>
            <a:r>
              <a:rPr lang="en" sz="2400" b="1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, ২০১৫</a:t>
            </a:r>
            <a:endParaRPr sz="2400" b="1" dirty="0">
              <a:solidFill>
                <a:srgbClr val="000000"/>
              </a:solidFill>
              <a:latin typeface="Nikosh"/>
              <a:ea typeface="Nikosh"/>
              <a:cs typeface="Nikosh"/>
              <a:sym typeface="Nikosh"/>
            </a:endParaRPr>
          </a:p>
          <a:p>
            <a:pPr marL="711200" indent="-342900">
              <a:lnSpc>
                <a:spcPct val="100000"/>
              </a:lnSpc>
              <a:buClr>
                <a:srgbClr val="000000"/>
              </a:buClr>
              <a:buSzPts val="1400"/>
              <a:buFont typeface="Wingdings" pitchFamily="2" charset="2"/>
              <a:buChar char="Ø"/>
            </a:pPr>
            <a:r>
              <a:rPr lang="en" sz="2400" b="1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ভৌগোলিক নির্দেশক পণ্য (নিবন্ধন ও সুরক্ষা) আইন, </a:t>
            </a:r>
            <a:r>
              <a:rPr lang="en" sz="2400" b="1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২০১৩</a:t>
            </a:r>
            <a:r>
              <a:rPr lang="bn-BD" sz="2400" b="1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 এবং </a:t>
            </a:r>
            <a:r>
              <a:rPr lang="en" sz="2400" b="1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বিধিমালা</a:t>
            </a:r>
            <a:r>
              <a:rPr lang="en" sz="2400" b="1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, </a:t>
            </a:r>
            <a:r>
              <a:rPr lang="en" sz="2400" b="1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২০১৫</a:t>
            </a:r>
            <a:endParaRPr lang="bn-BD" sz="2400" b="1" dirty="0" smtClean="0">
              <a:solidFill>
                <a:srgbClr val="000000"/>
              </a:solidFill>
              <a:latin typeface="Nikosh"/>
              <a:ea typeface="Nikosh"/>
              <a:cs typeface="Nikosh"/>
              <a:sym typeface="Nikosh"/>
            </a:endParaRPr>
          </a:p>
          <a:p>
            <a:pPr marL="711200" indent="-342900">
              <a:lnSpc>
                <a:spcPct val="100000"/>
              </a:lnSpc>
              <a:buClr>
                <a:srgbClr val="000000"/>
              </a:buClr>
              <a:buSzPts val="1400"/>
              <a:buFont typeface="Wingdings" pitchFamily="2" charset="2"/>
              <a:buChar char="Ø"/>
            </a:pPr>
            <a:r>
              <a:rPr lang="as-IN" sz="2400" b="1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জাতীয় উদ্ভাবন ও মেধাসম্পদ নীতিমালা, ২০১৮</a:t>
            </a:r>
          </a:p>
          <a:p>
            <a:pPr marL="6858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ikosh"/>
              <a:buChar char="●"/>
            </a:pPr>
            <a:endParaRPr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3000" y="2706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442865"/>
            <a:ext cx="7688700" cy="535200"/>
          </a:xfrm>
        </p:spPr>
        <p:txBody>
          <a:bodyPr/>
          <a:lstStyle/>
          <a:p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অটোমেশন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ও দাপ্তরিক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কার্যক্রম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23970847"/>
              </p:ext>
            </p:extLst>
          </p:nvPr>
        </p:nvGraphicFramePr>
        <p:xfrm>
          <a:off x="87392" y="950026"/>
          <a:ext cx="9001523" cy="4193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F:\~ IP Day ~\2019\WIPO Templates\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90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নজরে</a:t>
            </a: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ডিপিডিটি’র</a:t>
            </a: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কার্যক্রমঃ</a:t>
            </a: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sp>
        <p:nvSpPr>
          <p:cNvPr id="5" name="Action Button: Movie 4">
            <a:hlinkClick r:id="rId2" action="ppaction://program" highlightClick="1"/>
          </p:cNvPr>
          <p:cNvSpPr/>
          <p:nvPr/>
        </p:nvSpPr>
        <p:spPr>
          <a:xfrm>
            <a:off x="3241964" y="3087584"/>
            <a:ext cx="3182587" cy="771897"/>
          </a:xfrm>
          <a:prstGeom prst="actionButtonMovi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accent4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624641"/>
            <a:ext cx="7688700" cy="501931"/>
          </a:xfrm>
        </p:spPr>
        <p:txBody>
          <a:bodyPr/>
          <a:lstStyle/>
          <a:p>
            <a:r>
              <a:rPr lang="bn-BD" sz="28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পেটেন্ট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1151908"/>
            <a:ext cx="5398218" cy="358634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as-IN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পেটেন্ট হচ্ছে </a:t>
            </a:r>
            <a:r>
              <a:rPr lang="bn-BD" sz="28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উদ্ভাবকের </a:t>
            </a:r>
            <a:r>
              <a:rPr lang="as-IN" sz="28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একচেটিয়া </a:t>
            </a:r>
            <a:r>
              <a:rPr lang="as-IN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অধিকার</a:t>
            </a:r>
            <a:r>
              <a:rPr lang="bn-BD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lnSpc>
                <a:spcPct val="100000"/>
              </a:lnSpc>
            </a:pPr>
            <a:r>
              <a:rPr lang="as-IN" sz="28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উদ্ভাবনটি </a:t>
            </a:r>
            <a:r>
              <a:rPr lang="as-IN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হতে পারে একটি পণ্য বা একটি প্রক্রিয়া যা কোনো কিছু সম্পাদনের নতুন পদ্ধতি প্রদান করে বা কোনো সমস্যার নতুন কারিগরী সমাধান প্রস্তাব করে।</a:t>
            </a:r>
            <a:endParaRPr lang="bn-BD" sz="2800" dirty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as-IN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একটি পেটেন্ট, এর মালিককে তার </a:t>
            </a:r>
            <a:r>
              <a:rPr lang="as-IN" sz="28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উদ্ভাবনের </a:t>
            </a:r>
            <a:r>
              <a:rPr lang="as-IN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সুরক্ষা প্রদান করে। </a:t>
            </a:r>
            <a:r>
              <a:rPr lang="bn-BD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নবায়ন সাপেক্ষে </a:t>
            </a:r>
            <a:r>
              <a:rPr lang="as-IN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সাধারণত </a:t>
            </a:r>
            <a:r>
              <a:rPr lang="bn-BD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১৬</a:t>
            </a:r>
            <a:r>
              <a:rPr lang="as-IN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বছর পর্য</a:t>
            </a:r>
            <a:r>
              <a:rPr lang="bn-BD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ন্ত </a:t>
            </a:r>
            <a:r>
              <a:rPr lang="as-IN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সুরক্ষা বলবৎ থাকে</a:t>
            </a:r>
            <a:r>
              <a:rPr lang="bn-BD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as-IN" sz="2800" dirty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  <a:p>
            <a:endParaRPr lang="en-US" sz="1400" dirty="0"/>
          </a:p>
        </p:txBody>
      </p:sp>
      <p:pic>
        <p:nvPicPr>
          <p:cNvPr id="4" name="Picture 2" descr="F:\~ IP Day ~\2019\WIPO Templates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7"/>
          <a:stretch/>
        </p:blipFill>
        <p:spPr>
          <a:xfrm>
            <a:off x="6370105" y="496006"/>
            <a:ext cx="1768476" cy="1119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46" y="1582203"/>
            <a:ext cx="2233871" cy="1239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47" y="2945081"/>
            <a:ext cx="2233870" cy="191685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472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600891"/>
            <a:ext cx="7688700" cy="1252959"/>
          </a:xfrm>
        </p:spPr>
        <p:txBody>
          <a:bodyPr/>
          <a:lstStyle/>
          <a:p>
            <a:r>
              <a:rPr lang="bn-BD" sz="2800" dirty="0">
                <a:latin typeface="Nikosh" pitchFamily="2" charset="0"/>
                <a:cs typeface="Nikosh" pitchFamily="2" charset="0"/>
              </a:rPr>
              <a:t>ইন্ডাস্ট্রিয়াল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ডিজাইন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074" y="1138448"/>
            <a:ext cx="4814490" cy="3564180"/>
          </a:xfrm>
        </p:spPr>
        <p:txBody>
          <a:bodyPr/>
          <a:lstStyle/>
          <a:p>
            <a:r>
              <a:rPr lang="bn-BD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ডিজাইন</a:t>
            </a:r>
            <a:r>
              <a:rPr lang="as-IN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হচ্ছে </a:t>
            </a:r>
            <a:r>
              <a:rPr lang="bn-BD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শিল্পজাত পণ্যের বাহ্যিক নান্দনিক সৌন্দর্য </a:t>
            </a:r>
            <a:r>
              <a:rPr lang="bn-BD" sz="28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সুরক্ষার জন্য উদ্ভাবকের </a:t>
            </a:r>
            <a:r>
              <a:rPr lang="as-IN" sz="28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একচেটিয়া </a:t>
            </a:r>
            <a:r>
              <a:rPr lang="as-IN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অধিকার</a:t>
            </a:r>
            <a:r>
              <a:rPr lang="bn-BD" sz="28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BD" sz="2800" dirty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পণ্য</a:t>
            </a:r>
            <a:r>
              <a:rPr lang="bn-BD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, মোড়ক বা প্যাকেটের জন্য রেজিস্ট্রেশন করা হয়। </a:t>
            </a:r>
          </a:p>
          <a:p>
            <a:r>
              <a:rPr lang="bn-BD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নবায়ন সাপেক্ষে মেয়াদ </a:t>
            </a:r>
            <a:r>
              <a:rPr lang="bn-BD" sz="28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১৫ </a:t>
            </a:r>
            <a:r>
              <a:rPr lang="bn-BD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বছর পর্যন্ত। 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4" name="Picture 2" descr="F:\~ IP Day ~\2019\WIPO Templates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79" y="1026428"/>
            <a:ext cx="1336288" cy="1989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3073155"/>
            <a:ext cx="2525771" cy="1489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91" y="1472542"/>
            <a:ext cx="2091592" cy="155311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70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607375"/>
            <a:ext cx="7688700" cy="1058139"/>
          </a:xfrm>
        </p:spPr>
        <p:txBody>
          <a:bodyPr/>
          <a:lstStyle/>
          <a:p>
            <a:r>
              <a:rPr lang="bn-BD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ট্রেডমার্ক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266" y="1102822"/>
            <a:ext cx="5628904" cy="3623557"/>
          </a:xfrm>
        </p:spPr>
        <p:txBody>
          <a:bodyPr/>
          <a:lstStyle/>
          <a:p>
            <a:r>
              <a:rPr lang="bn-BD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ট্রেডমার্ক একটি চিহ্ন বা প্রতিক বা প্রতিকের মিশ্রণ, যা এক প্রতিষ্ঠানের থেকে অন্য প্রতিষ্ঠানের পণ্য বা সেবা আলাদা করে। </a:t>
            </a:r>
          </a:p>
          <a:p>
            <a:r>
              <a:rPr lang="bn-BD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বাণিজ্যিক পণ্যের জন্য ট্রেডমার্ক এবং সেবার জন্য </a:t>
            </a:r>
            <a:r>
              <a:rPr lang="bn-BD" sz="28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সার্ভিস মার্কের </a:t>
            </a:r>
            <a:r>
              <a:rPr lang="bn-BD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নিবন্ধন করা হয়। </a:t>
            </a:r>
          </a:p>
          <a:p>
            <a:r>
              <a:rPr lang="bn-BD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স্বত্বাধিকারী ব্যক্তি বা প্রতিষ্ঠান প্রয়োজন অনুযায়ী যতদিন ইচ্ছা নবায়ন সাপেক্ষে সুরক্ষার মেয়াদ বাড়িয়ে নিতে পারেন। </a:t>
            </a:r>
          </a:p>
        </p:txBody>
      </p:sp>
      <p:pic>
        <p:nvPicPr>
          <p:cNvPr id="4" name="Picture 2" descr="F:\~ IP Day ~\2019\WIPO Templates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17" y="1591296"/>
            <a:ext cx="2854031" cy="3336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27" y="787193"/>
            <a:ext cx="1695687" cy="64779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50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700" y="592579"/>
            <a:ext cx="7688700" cy="510243"/>
          </a:xfrm>
        </p:spPr>
        <p:txBody>
          <a:bodyPr/>
          <a:lstStyle/>
          <a:p>
            <a:r>
              <a:rPr lang="bn-BD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ভৌগোলিক </a:t>
            </a:r>
            <a:r>
              <a:rPr lang="bn-BD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নির্দেশক পণ্য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1223158"/>
            <a:ext cx="4909340" cy="3728788"/>
          </a:xfrm>
        </p:spPr>
        <p:txBody>
          <a:bodyPr/>
          <a:lstStyle/>
          <a:p>
            <a:r>
              <a:rPr lang="bn-BD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পণ্যে ব্যবহৃত কোন চিহ্ন বা প্রতিক যা ঐ পণ্যের নির্দিষ্ট ভৌগোলিক উৎস এবং ভৌগোলিক উৎসজনিত নির্দিষ্ট গুনাগুন বা সুনাম প্রকাশ করে। </a:t>
            </a:r>
          </a:p>
          <a:p>
            <a:r>
              <a:rPr lang="bn-BD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বাংলাদেশর তিনটি ঐতিহ্যবাহী পণ্য “জামদানী”, “বাংলাদেশ ইলিশ” ও “চাঁপাইনবাবগঞ্জের খিরসাপাত আম” কে ভৌগলিক নির্দেশক পণ্য হিসেবে নিবন্ধন করা হয়েছে</a:t>
            </a:r>
            <a:r>
              <a:rPr lang="hi-IN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2" descr="F:\~ IP Day ~\2019\WIPO Templates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0" y="1102822"/>
            <a:ext cx="2626436" cy="1628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78" y="2783471"/>
            <a:ext cx="1502234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0" y="2864249"/>
            <a:ext cx="1577429" cy="114003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6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111" y="77610"/>
            <a:ext cx="7688700" cy="741788"/>
          </a:xfrm>
        </p:spPr>
        <p:txBody>
          <a:bodyPr/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মেধাসম্পদ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আবেদন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মঞ্জুর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পেটেন্ট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1800" b="0" i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90989"/>
              </p:ext>
            </p:extLst>
          </p:nvPr>
        </p:nvGraphicFramePr>
        <p:xfrm>
          <a:off x="696183" y="914399"/>
          <a:ext cx="7580917" cy="3720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95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95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4208"/>
                <a:gridCol w="781692"/>
                <a:gridCol w="1010187"/>
              </a:tblGrid>
              <a:tr h="37203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সাল</a:t>
                      </a:r>
                      <a:endParaRPr lang="en-GB" sz="2000" dirty="0"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পেটেন্ট</a:t>
                      </a: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আবেদন</a:t>
                      </a: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গ্রহণ</a:t>
                      </a:r>
                      <a:endParaRPr lang="en-GB" sz="2000" dirty="0"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পেটেন্ট</a:t>
                      </a:r>
                      <a:r>
                        <a:rPr lang="bn-BD" sz="20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bn-BD" sz="2000" baseline="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আবেদন নিষ্পত্তি</a:t>
                      </a:r>
                      <a:endParaRPr lang="en-GB" sz="2000" dirty="0"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40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দেশী</a:t>
                      </a:r>
                      <a:endParaRPr lang="en-GB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বিদেশী</a:t>
                      </a:r>
                      <a:endParaRPr lang="en-GB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মোট</a:t>
                      </a:r>
                      <a:endParaRPr lang="en-GB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দেশী</a:t>
                      </a:r>
                      <a:endParaRPr lang="en-GB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বিদেশী</a:t>
                      </a:r>
                      <a:endParaRPr lang="en-GB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মোট</a:t>
                      </a:r>
                      <a:r>
                        <a:rPr lang="bn-BD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মঞ্জুর</a:t>
                      </a: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endParaRPr lang="en-GB" sz="2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i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মেইল</a:t>
                      </a:r>
                      <a:r>
                        <a:rPr lang="en-GB" sz="200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GB" sz="2000" i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বক্স</a:t>
                      </a:r>
                      <a:r>
                        <a:rPr lang="en-GB" sz="200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endParaRPr lang="en-GB" sz="200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রিফিউজড</a:t>
                      </a:r>
                      <a:endParaRPr lang="en-GB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২০১৪</a:t>
                      </a:r>
                      <a:endParaRPr lang="en-GB" sz="2000" dirty="0"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৪৪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২৪৯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২৯৩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২১</a:t>
                      </a:r>
                      <a:endParaRPr lang="en-GB" sz="20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১০০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১২১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৭৯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৯৩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২০১৫</a:t>
                      </a:r>
                      <a:endParaRPr lang="en-GB" sz="2000"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৪০</a:t>
                      </a:r>
                      <a:endParaRPr lang="en-GB" sz="20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৩০০</a:t>
                      </a:r>
                      <a:endParaRPr lang="en-GB" sz="20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৩৪০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১১</a:t>
                      </a:r>
                      <a:endParaRPr lang="en-GB" sz="20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৯০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১০১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৭৪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৯৯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২০১৬</a:t>
                      </a:r>
                      <a:endParaRPr lang="en-GB" sz="2000"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৭২</a:t>
                      </a:r>
                      <a:endParaRPr lang="en-GB" sz="20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২৭২</a:t>
                      </a:r>
                      <a:endParaRPr lang="en-GB" sz="20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৩৪৪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০৭</a:t>
                      </a:r>
                      <a:endParaRPr lang="en-GB" sz="20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৯৯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১০৬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৪০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৯২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2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২০১৭</a:t>
                      </a:r>
                      <a:endParaRPr lang="en-GB" sz="2000"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৫৩</a:t>
                      </a:r>
                      <a:endParaRPr lang="en-GB" sz="20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২৪৯</a:t>
                      </a:r>
                      <a:endParaRPr lang="en-GB" sz="20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৩০২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০৭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১৩৭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১৪৪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২৫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১৩৩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২০১৮</a:t>
                      </a:r>
                      <a:endParaRPr lang="en-GB" sz="2000" dirty="0"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৬৯</a:t>
                      </a:r>
                      <a:endParaRPr lang="en-GB" sz="20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২৯৯</a:t>
                      </a:r>
                      <a:endParaRPr lang="en-GB" sz="20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৩৬৮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১৯</a:t>
                      </a:r>
                      <a:endParaRPr lang="en-GB" sz="20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১১৯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১৩৮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২৪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২০৬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2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২০১৯</a:t>
                      </a:r>
                      <a:endParaRPr lang="en-GB" sz="2000" dirty="0"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৬৬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৩৪৭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৪১৩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৮*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১২১*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১২৯*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২২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২৬২</a:t>
                      </a:r>
                      <a:endParaRPr lang="en-GB" sz="2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সর্ব</a:t>
                      </a:r>
                      <a:r>
                        <a:rPr lang="bn-BD" sz="20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মোট</a:t>
                      </a:r>
                      <a:endParaRPr lang="en-GB" sz="2000" b="1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৩৪৪</a:t>
                      </a:r>
                      <a:endParaRPr lang="en-GB" sz="2000" b="1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১৭১৬</a:t>
                      </a:r>
                      <a:endParaRPr lang="en-GB" sz="2000" b="1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২০৬০</a:t>
                      </a:r>
                      <a:endParaRPr lang="en-GB" sz="2000" b="1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৭৩*</a:t>
                      </a:r>
                      <a:endParaRPr lang="en-GB" sz="2000" b="1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৬৬৬*</a:t>
                      </a:r>
                      <a:endParaRPr lang="en-GB" sz="2000" b="1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৭৩৯*</a:t>
                      </a:r>
                      <a:endParaRPr lang="en-GB" sz="2000" b="1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২৬৪</a:t>
                      </a:r>
                      <a:endParaRPr lang="en-GB" sz="2000" b="1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৮৮৫</a:t>
                      </a:r>
                      <a:endParaRPr lang="en-GB" sz="2000" b="1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F:\~ IP Day ~\2019\WIPO Templates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07534" y="4622886"/>
            <a:ext cx="7966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00" b="1" dirty="0" smtClean="0">
                <a:latin typeface="Nikosh" pitchFamily="2" charset="0"/>
                <a:cs typeface="Nikosh" pitchFamily="2" charset="0"/>
              </a:rPr>
              <a:t>* মোট প্রাপ্ত আবেদন ২০৬০- নিষ্পত্তি ১৮৮৮ = পেন্ডিং ১৭২ (কার্যক্রম চলমান)</a:t>
            </a:r>
            <a:endParaRPr lang="en-US" sz="1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91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-59367"/>
            <a:ext cx="7688700" cy="878774"/>
          </a:xfrm>
        </p:spPr>
        <p:txBody>
          <a:bodyPr/>
          <a:lstStyle/>
          <a:p>
            <a:pPr algn="ctr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মেধাসম্পদ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আবেদন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নিবন্ধন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b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ডিজাইন</a:t>
            </a:r>
            <a:r>
              <a:rPr lang="en-GB" sz="24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GB" sz="2400" dirty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2" descr="F:\~ IP Day ~\2019\WIPO Templates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98190"/>
              </p:ext>
            </p:extLst>
          </p:nvPr>
        </p:nvGraphicFramePr>
        <p:xfrm>
          <a:off x="718460" y="700652"/>
          <a:ext cx="7574976" cy="4027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6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6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65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65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72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72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72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47225"/>
              </a:tblGrid>
              <a:tr h="44746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সাল</a:t>
                      </a:r>
                      <a:endParaRPr lang="en-GB" sz="2000" b="1" dirty="0"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ডিজাইন</a:t>
                      </a:r>
                      <a:r>
                        <a:rPr lang="en-US" sz="2000" b="1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আবেদন</a:t>
                      </a:r>
                      <a:r>
                        <a:rPr lang="en-US" sz="2000" b="1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গ্রহণ</a:t>
                      </a:r>
                      <a:endParaRPr lang="en-GB" sz="2000" b="1" dirty="0"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ডিজাইন</a:t>
                      </a:r>
                      <a:r>
                        <a:rPr lang="en-US" sz="2000" b="1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নিবন্ধন</a:t>
                      </a:r>
                      <a:endParaRPr lang="en-GB" sz="2000" b="1" dirty="0"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রিফিউজড</a:t>
                      </a:r>
                      <a:endParaRPr lang="en-GB" sz="2000" b="1" dirty="0"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4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দেশী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বিদেশী</a:t>
                      </a: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মোট</a:t>
                      </a: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দেশী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বিদেশী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মোট</a:t>
                      </a: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২০১৪</a:t>
                      </a:r>
                      <a:endParaRPr lang="en-GB" sz="2000" b="1"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১২৪৫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১৩৪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১৩৭৯</a:t>
                      </a: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৬৭৭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১২৫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৮০২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৫৭৭</a:t>
                      </a: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২০১৫</a:t>
                      </a:r>
                      <a:endParaRPr lang="en-GB" sz="2000" b="1" dirty="0"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১২৮৪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৯২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১৩৭৬</a:t>
                      </a: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৬৮১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৯০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৭৭১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৫৪০</a:t>
                      </a: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7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২০১৬</a:t>
                      </a:r>
                      <a:endParaRPr lang="en-GB" sz="2000" b="1"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১৩৫৭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৯৭</a:t>
                      </a: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১৪৫৪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৭২১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৮৩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৮০৪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৪০০</a:t>
                      </a: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7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২০১৭</a:t>
                      </a:r>
                      <a:endParaRPr lang="en-GB" sz="2000" b="1"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১৫৭৭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১৩০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১৭০৭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৭০১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১২৮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৮২৯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৪৫০</a:t>
                      </a: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7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২০১৮</a:t>
                      </a:r>
                      <a:endParaRPr lang="en-GB" sz="2000" b="1"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১৮৯৭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১১৭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২০১৪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৭৭২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১১০</a:t>
                      </a:r>
                      <a:endParaRPr lang="en-GB" sz="2000" b="1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৮৮২</a:t>
                      </a: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২০০</a:t>
                      </a: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7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dirty="0" smtClean="0"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২০১৯</a:t>
                      </a:r>
                      <a:endParaRPr lang="en-GB" sz="2000" b="1" dirty="0"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১৪৯৪</a:t>
                      </a: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১০৪</a:t>
                      </a: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১৫৯৮</a:t>
                      </a: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৫২১</a:t>
                      </a: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৫৩</a:t>
                      </a: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৫৭৪</a:t>
                      </a: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০০</a:t>
                      </a:r>
                      <a:endParaRPr lang="en-GB" sz="20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7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মোট</a:t>
                      </a:r>
                      <a:endParaRPr lang="en-GB" sz="2000" b="1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৮৮৫৪</a:t>
                      </a:r>
                      <a:endParaRPr lang="en-GB" sz="2000" b="1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৬৭৪</a:t>
                      </a:r>
                      <a:endParaRPr lang="en-GB" sz="2000" b="1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৯৫২৮</a:t>
                      </a:r>
                      <a:endParaRPr lang="en-GB" sz="2000" b="1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৪০৭৩</a:t>
                      </a:r>
                      <a:endParaRPr lang="en-GB" sz="2000" b="1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৫৮৯</a:t>
                      </a:r>
                      <a:endParaRPr lang="en-GB" sz="2000" b="1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৪৬৬২</a:t>
                      </a:r>
                      <a:endParaRPr lang="en-GB" sz="2000" b="1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২১৬৭</a:t>
                      </a:r>
                      <a:endParaRPr lang="en-GB" sz="2000" b="1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4421" y="4655137"/>
            <a:ext cx="720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* </a:t>
            </a:r>
            <a:r>
              <a:rPr lang="bn-BD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মোট আবেদন-৯৫২৮ – নিষ্পত্তি-৬৮২৯ = পেন্ডিং – ২৬৯৯ (পরীক্ষাধীন -২৬৬, </a:t>
            </a:r>
            <a:r>
              <a:rPr lang="bn-BD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জবাবী </a:t>
            </a:r>
            <a:r>
              <a:rPr lang="bn-BD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পত্র-৫৫০, সনদ প্রদানে অপেক্ষ্মান-২৫০, </a:t>
            </a:r>
            <a:r>
              <a:rPr lang="bn-BD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নোটিশ </a:t>
            </a:r>
            <a:r>
              <a:rPr lang="bn-BD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পর্যায়ে-১৬৩৩)</a:t>
            </a:r>
            <a:endParaRPr lang="en-US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16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~ IP Day ~\2019\WIPO Templates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134889"/>
            <a:ext cx="7688700" cy="779514"/>
          </a:xfrm>
        </p:spPr>
        <p:txBody>
          <a:bodyPr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মেধাসম্পদ</a:t>
            </a:r>
            <a:r>
              <a:rPr lang="en-US" sz="24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বিষয়ক</a:t>
            </a:r>
            <a:r>
              <a:rPr lang="en-US" sz="24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আবেদন</a:t>
            </a:r>
            <a:r>
              <a:rPr lang="en-US" sz="24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নিবন্ধন</a:t>
            </a:r>
            <a:r>
              <a:rPr lang="en-US" sz="24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br>
              <a:rPr lang="en-US" sz="2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ট্রেডমার্কস</a:t>
            </a:r>
            <a:r>
              <a:rPr lang="en-GB" sz="24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GB" sz="24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GB" sz="2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699316"/>
              </p:ext>
            </p:extLst>
          </p:nvPr>
        </p:nvGraphicFramePr>
        <p:xfrm>
          <a:off x="498765" y="936572"/>
          <a:ext cx="8149935" cy="362109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63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3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3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39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47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47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47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74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সাল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ট্রেডমার্কস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আবেদন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গ্রহণ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ট্রেডমার্কস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নিবন্ধন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4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দেশী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বিদেশী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মোট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দেশী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বিদেশী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মোট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২০১৪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৭৯৩০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৩৬১১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১১৫৪১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৮৬৫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৩৩০৭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৪১৭২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২০১৫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৯৩২২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৩৪৮৭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১২৮০৯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১১৩০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৩৩৯২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৪৫২২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২০১৬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৮৫৭০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৩৮৩৫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১২৪০৫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৭০৪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২৬১৭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৩৩২১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7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২০১৭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৯২৪৭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৩৮৪৩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১৩০৯০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৯১৯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৩৫৪৫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৪৪৬৪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7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২০১৮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৭৯৬০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৪১২০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১২০৮০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৯৪০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২৬৬০</a:t>
                      </a:r>
                      <a:endParaRPr lang="en-GB" sz="2000" b="1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৩৬০০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7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dirty="0" smtClean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২০১৯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৮০৪৩</a:t>
                      </a:r>
                      <a:endParaRPr lang="bn-BD" sz="2000" b="1" dirty="0" smtClean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৪৩৯২</a:t>
                      </a:r>
                      <a:endParaRPr lang="bn-BD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১২৪৩৫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dirty="0" smtClean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৭৮০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dirty="0" smtClean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১৮১৯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dirty="0" smtClean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২৫৯৯</a:t>
                      </a:r>
                      <a:endParaRPr lang="en-GB" sz="2000" b="1" dirty="0">
                        <a:solidFill>
                          <a:schemeClr val="bg2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8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1" dirty="0" smtClean="0">
                          <a:solidFill>
                            <a:srgbClr val="002060"/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মোট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1" dirty="0" smtClean="0">
                          <a:solidFill>
                            <a:srgbClr val="002060"/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৫১০৭২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1" dirty="0" smtClean="0">
                          <a:solidFill>
                            <a:srgbClr val="002060"/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২৩২৮৮</a:t>
                      </a:r>
                      <a:endParaRPr lang="bn-BD" sz="2400" b="1" dirty="0">
                        <a:solidFill>
                          <a:srgbClr val="002060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1" dirty="0" smtClean="0">
                          <a:solidFill>
                            <a:srgbClr val="002060"/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৭৪৩৬০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1" dirty="0" smtClean="0">
                          <a:solidFill>
                            <a:srgbClr val="002060"/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৫৩৩৮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1" dirty="0" smtClean="0">
                          <a:solidFill>
                            <a:srgbClr val="002060"/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১৭৩৪০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1" dirty="0" smtClean="0">
                          <a:solidFill>
                            <a:srgbClr val="002060"/>
                          </a:solidFill>
                          <a:effectLst/>
                          <a:latin typeface="Nikosh" panose="02000000000000000000" pitchFamily="2" charset="0"/>
                          <a:ea typeface="Times New Roman"/>
                          <a:cs typeface="Nikosh" panose="02000000000000000000" pitchFamily="2" charset="0"/>
                        </a:rPr>
                        <a:t>২২৬৭৮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Nikosh" panose="02000000000000000000" pitchFamily="2" charset="0"/>
                        <a:ea typeface="Times New Roman"/>
                        <a:cs typeface="Nikosh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938" y="4631378"/>
            <a:ext cx="887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*২০১৪  </a:t>
            </a:r>
            <a:r>
              <a:rPr lang="bn-BD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থেকে ২০১৯ সাল পর্যন্ত মোট </a:t>
            </a:r>
            <a:r>
              <a:rPr lang="bn-BD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আবেদন গ্রহণঃ</a:t>
            </a:r>
            <a:r>
              <a:rPr lang="en-US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৭৪৩৬০</a:t>
            </a:r>
            <a:r>
              <a:rPr lang="en-US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টি – (নিবন্ধন </a:t>
            </a:r>
            <a:r>
              <a:rPr lang="bn-BD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সনদ প্রদান ২২৬৭৮ টি</a:t>
            </a:r>
            <a:r>
              <a:rPr lang="bn-BD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+ </a:t>
            </a:r>
            <a:r>
              <a:rPr lang="bn-BD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পরিত্যক্ত </a:t>
            </a:r>
            <a:r>
              <a:rPr lang="bn-BD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+ ৪১২৩০ টি ) = </a:t>
            </a:r>
            <a:r>
              <a:rPr lang="bn-BD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১০৪৫২ টি  </a:t>
            </a:r>
            <a:r>
              <a:rPr lang="bn-BD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( কার্যক্রম  চলমান)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51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0" y="1893950"/>
            <a:ext cx="91440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bn-IN" dirty="0">
                <a:latin typeface="Nikosh" panose="02000000000000000000" pitchFamily="2" charset="0"/>
                <a:cs typeface="Nikosh" panose="02000000000000000000" pitchFamily="2" charset="0"/>
              </a:rPr>
              <a:t>পেটেন্ট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IN" dirty="0">
                <a:latin typeface="Nikosh" panose="02000000000000000000" pitchFamily="2" charset="0"/>
                <a:cs typeface="Nikosh" panose="02000000000000000000" pitchFamily="2" charset="0"/>
              </a:rPr>
              <a:t>ডিজাইন ও ট্রেডমার্কস </a:t>
            </a: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অধিদপ্তর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শিল্প মন্ত্রণালয়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endParaRPr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702841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 lang="en-GB" dirty="0" smtClean="0"/>
          </a:p>
          <a:p>
            <a:pPr marL="0" indent="0"/>
            <a:endParaRPr lang="en-GB" dirty="0" smtClean="0"/>
          </a:p>
          <a:p>
            <a:pPr marL="0" lvl="0" indent="0"/>
            <a:endParaRPr dirty="0"/>
          </a:p>
        </p:txBody>
      </p:sp>
      <p:pic>
        <p:nvPicPr>
          <p:cNvPr id="6" name="Picture 2" descr="F:\~ IP Day ~\2019\WIPO Templates\logo.png"/>
          <p:cNvPicPr>
            <a:picLocks noChangeAspect="1" noChangeArrowheads="1"/>
          </p:cNvPicPr>
          <p:nvPr/>
        </p:nvPicPr>
        <p:blipFill rotWithShape="1">
          <a:blip r:embed="rId3"/>
          <a:srcRect l="6252" t="9052" r="7001" b="9473"/>
          <a:stretch/>
        </p:blipFill>
        <p:spPr bwMode="auto">
          <a:xfrm>
            <a:off x="8018402" y="499179"/>
            <a:ext cx="778657" cy="8207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275" y="497841"/>
            <a:ext cx="849144" cy="849144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194263"/>
            <a:ext cx="7688700" cy="1042087"/>
          </a:xfrm>
        </p:spPr>
        <p:txBody>
          <a:bodyPr/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মেধাসম্পদ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আবেদন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নিবন্ধন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b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dirty="0" smtClean="0">
                <a:solidFill>
                  <a:schemeClr val="tx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ভৌগোলিক নির্দেশক পণ্য</a:t>
            </a:r>
            <a:r>
              <a:rPr lang="en-GB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GB" dirty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2" descr="F:\~ IP Day ~\2019\WIPO Templates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76742"/>
              </p:ext>
            </p:extLst>
          </p:nvPr>
        </p:nvGraphicFramePr>
        <p:xfrm>
          <a:off x="451263" y="1170809"/>
          <a:ext cx="8431480" cy="3575304"/>
        </p:xfrm>
        <a:graphic>
          <a:graphicData uri="http://schemas.openxmlformats.org/drawingml/2006/table">
            <a:tbl>
              <a:tblPr firstRow="1" firstCol="1" bandRow="1"/>
              <a:tblGrid>
                <a:gridCol w="3360228"/>
                <a:gridCol w="1150233"/>
                <a:gridCol w="3921019"/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4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ভৌগোলিক নির্দেশক পণ্য</a:t>
                      </a:r>
                      <a:r>
                        <a:rPr lang="en-GB" sz="24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: </a:t>
                      </a:r>
                      <a:r>
                        <a:rPr lang="bn-IN" sz="24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মোট আবেদন-৩৫ টি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মন্তব্য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রেজিস্ট্রেশন সম্পন্ন হয়েছে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 টি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জামদানি, বাংলাদেশ ইলিশ এবং চাপাইনবাবগঞ্জের খিরসাপাত আম।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জার্নালের জন্য অনুমোদিত হয়েছে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 টি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বিজয়পুরের </a:t>
                      </a:r>
                      <a:r>
                        <a:rPr lang="bn-IN" sz="1800" b="1" dirty="0" smtClean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সাদামাটি,</a:t>
                      </a:r>
                      <a:r>
                        <a:rPr lang="en-US" sz="1800" b="1" dirty="0" smtClean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IN" sz="1800" b="1" dirty="0" smtClean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বাংলাদেশ </a:t>
                      </a:r>
                      <a:r>
                        <a:rPr lang="bn-IN" sz="18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কালিজিরা এবং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দিনাজপুরের কাটারিভোগ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শুনানি সম্পন্ন হয়েছে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৬ টি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প্রয়োজনীয় ডকুমেন্ট দাখিলের অনুরোধ জানানো হয়েছে।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শুনানির জন্য চিঠি প্রদান করা হয়েছে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৪ টি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চাচুড়ি বিলের কৈ মাছ, তুলশিমালা ধান, বাগদা চিংড়ি, পিরোজপুরের মাল্টা।  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আবেদনকারীর কাছে প্রেরিত পত্রের জবাবের জন্য অপেক্ষমান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1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১৯ টি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পর্যায়ক্রমে যোগাযোগ করা হচ্ছে। 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0649" y="4678883"/>
            <a:ext cx="7723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*২০২০ সালে কোন নতুন আবেদন পাওয়া যায়নি</a:t>
            </a:r>
            <a:r>
              <a:rPr lang="bn-IN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b="1" dirty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06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89015"/>
              </p:ext>
            </p:extLst>
          </p:nvPr>
        </p:nvGraphicFramePr>
        <p:xfrm>
          <a:off x="1523999" y="1549125"/>
          <a:ext cx="7002483" cy="2225040"/>
        </p:xfrm>
        <a:graphic>
          <a:graphicData uri="http://schemas.openxmlformats.org/drawingml/2006/table">
            <a:tbl>
              <a:tblPr firstRow="1" bandRow="1"/>
              <a:tblGrid>
                <a:gridCol w="1149034"/>
                <a:gridCol w="1158900"/>
                <a:gridCol w="1153967"/>
                <a:gridCol w="1232647"/>
                <a:gridCol w="1232647"/>
                <a:gridCol w="1075288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16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আবেদ</a:t>
                      </a:r>
                      <a:r>
                        <a:rPr lang="bn-BD" sz="16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নের প্রকার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আবেদ</a:t>
                      </a:r>
                      <a:r>
                        <a:rPr lang="bn-BD" sz="16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ন গ্রহণ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নিবন্ধন/ম</a:t>
                      </a:r>
                      <a:r>
                        <a:rPr lang="bn-BD" sz="16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ঞ্জুর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প</a:t>
                      </a:r>
                      <a:r>
                        <a:rPr lang="bn-BD" sz="16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রিত্যক্ত/</a:t>
                      </a:r>
                    </a:p>
                    <a:p>
                      <a:pPr algn="ctr"/>
                      <a:r>
                        <a:rPr lang="bn-BD" sz="16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প্রত্যাখ্যানকৃত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পেন্ডিং/মেইল</a:t>
                      </a:r>
                      <a:r>
                        <a:rPr lang="bn-BD" sz="16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বক্স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কার্যক্রম</a:t>
                      </a:r>
                      <a:r>
                        <a:rPr lang="bn-BD" sz="16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 চলমান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16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পেটেন্ট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১১০৩৯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৫৮৮১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৩৬৮৫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FF0000"/>
                          </a:solidFill>
                          <a:latin typeface="Nikosh" pitchFamily="2" charset="0"/>
                          <a:cs typeface="Nikosh" pitchFamily="2" charset="0"/>
                        </a:rPr>
                        <a:t>১৩০১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১৭২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16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ডিজাইন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২৮৭৬৩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১৭৩৯৩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৮৬৭১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২৬৬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২৪৩৩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16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ট্রেডমার্ক</a:t>
                      </a:r>
                      <a:r>
                        <a:rPr lang="bn-BD" sz="16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২৭২৪৭০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৬০৬৩৮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১৪২৯৫৪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৯৬৮১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৫৯১৯৭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মোট=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৩১২,২৭২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৮৩,৯১২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১৫৫,৩১০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১১,২৪৮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৬১,৮০২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45673" y="783777"/>
            <a:ext cx="641267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স্বাধীনতা পরবর্তী আবেদনের পরিসংখ্যান</a:t>
            </a:r>
            <a:endParaRPr lang="en-US" sz="2800" b="1" dirty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256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174784"/>
              </p:ext>
            </p:extLst>
          </p:nvPr>
        </p:nvGraphicFramePr>
        <p:xfrm>
          <a:off x="1571502" y="1471866"/>
          <a:ext cx="6028706" cy="2712720"/>
        </p:xfrm>
        <a:graphic>
          <a:graphicData uri="http://schemas.openxmlformats.org/drawingml/2006/table">
            <a:tbl>
              <a:tblPr firstRow="1" bandRow="1"/>
              <a:tblGrid>
                <a:gridCol w="1158764"/>
                <a:gridCol w="2360590"/>
                <a:gridCol w="2509352"/>
              </a:tblGrid>
              <a:tr h="395566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rgbClr val="7030A0"/>
                          </a:solidFill>
                          <a:latin typeface="Nikosh" pitchFamily="2" charset="0"/>
                          <a:cs typeface="Nikosh" pitchFamily="2" charset="0"/>
                        </a:rPr>
                        <a:t>ক্রঃ নঃ 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rgbClr val="7030A0"/>
                          </a:solidFill>
                          <a:latin typeface="Nikosh" pitchFamily="2" charset="0"/>
                          <a:cs typeface="Nikosh" pitchFamily="2" charset="0"/>
                        </a:rPr>
                        <a:t>আবেদ</a:t>
                      </a:r>
                      <a:r>
                        <a:rPr lang="bn-BD" sz="3200" b="1" baseline="0" dirty="0" smtClean="0">
                          <a:solidFill>
                            <a:srgbClr val="7030A0"/>
                          </a:solidFill>
                          <a:latin typeface="Nikosh" pitchFamily="2" charset="0"/>
                          <a:cs typeface="Nikosh" pitchFamily="2" charset="0"/>
                        </a:rPr>
                        <a:t>নের প্রকার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rgbClr val="7030A0"/>
                          </a:solidFill>
                          <a:latin typeface="Nikosh" pitchFamily="2" charset="0"/>
                          <a:cs typeface="Nikosh" pitchFamily="2" charset="0"/>
                        </a:rPr>
                        <a:t>সংখ্যা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481272"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০১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পেটেন্ট</a:t>
                      </a:r>
                      <a:endParaRPr lang="en-US" sz="28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৮,৫৭১ টি</a:t>
                      </a:r>
                      <a:endParaRPr lang="en-US" sz="28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481272"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০২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ডিজাইন</a:t>
                      </a:r>
                      <a:endParaRPr lang="en-US" sz="28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২৭,৮৪৪ টি</a:t>
                      </a:r>
                      <a:endParaRPr lang="en-US" sz="28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481272"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০৩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ট্রেডমার্ক</a:t>
                      </a:r>
                      <a:r>
                        <a:rPr lang="bn-BD" sz="28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স</a:t>
                      </a:r>
                      <a:endParaRPr lang="en-US" sz="28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২৪৬,৫৩১ টি</a:t>
                      </a:r>
                      <a:endParaRPr lang="en-US" sz="2800" b="1" dirty="0" smtClean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481272">
                <a:tc gridSpan="2">
                  <a:txBody>
                    <a:bodyPr/>
                    <a:lstStyle/>
                    <a:p>
                      <a:pPr algn="r"/>
                      <a:r>
                        <a:rPr lang="bn-BD" sz="3200" b="1" dirty="0" smtClean="0">
                          <a:solidFill>
                            <a:srgbClr val="002060"/>
                          </a:solidFill>
                          <a:latin typeface="Nikosh" pitchFamily="2" charset="0"/>
                          <a:cs typeface="Nikosh" pitchFamily="2" charset="0"/>
                        </a:rPr>
                        <a:t>সর্ব</a:t>
                      </a:r>
                      <a:r>
                        <a:rPr lang="bn-BD" sz="3200" b="1" baseline="0" dirty="0" smtClean="0">
                          <a:solidFill>
                            <a:srgbClr val="002060"/>
                          </a:solidFill>
                          <a:latin typeface="Nikosh" pitchFamily="2" charset="0"/>
                          <a:cs typeface="Nikosh" pitchFamily="2" charset="0"/>
                        </a:rPr>
                        <a:t>মোট=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rgbClr val="002060"/>
                          </a:solidFill>
                          <a:latin typeface="Nikosh" pitchFamily="2" charset="0"/>
                          <a:cs typeface="Nikosh" pitchFamily="2" charset="0"/>
                        </a:rPr>
                        <a:t>২৮২,৯৪৬ টি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36916" y="688771"/>
            <a:ext cx="637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অটোমেশনের বর্তমান অবস্থা (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IPAS-</a:t>
            </a:r>
            <a:r>
              <a:rPr lang="bn-BD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 সংরক্ষিত ডাটা)</a:t>
            </a:r>
            <a:endParaRPr lang="en-US" sz="28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7579" y="4655127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* IPAS= Industrial Property Automation System</a:t>
            </a:r>
            <a:endParaRPr lang="en-US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48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55" y="522514"/>
            <a:ext cx="7688700" cy="595066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জনবল, কাজের ব্যপ্তি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ও রাজস্ব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আদায়ের তুলনামূলক চিত্র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53376"/>
              </p:ext>
            </p:extLst>
          </p:nvPr>
        </p:nvGraphicFramePr>
        <p:xfrm>
          <a:off x="1179614" y="1448796"/>
          <a:ext cx="6990608" cy="3352800"/>
        </p:xfrm>
        <a:graphic>
          <a:graphicData uri="http://schemas.openxmlformats.org/drawingml/2006/table">
            <a:tbl>
              <a:tblPr firstRow="1" bandRow="1"/>
              <a:tblGrid>
                <a:gridCol w="1242951"/>
                <a:gridCol w="1911928"/>
                <a:gridCol w="2327563"/>
                <a:gridCol w="1508166"/>
              </a:tblGrid>
              <a:tr h="43938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অর্থ</a:t>
                      </a:r>
                      <a:r>
                        <a:rPr lang="bn-BD" sz="24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 বছর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জন</a:t>
                      </a:r>
                      <a:r>
                        <a:rPr lang="bn-BD" sz="24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বল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আবেদ</a:t>
                      </a:r>
                      <a:r>
                        <a:rPr lang="bn-BD" sz="24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নের সংখ্যা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রাজস্ব</a:t>
                      </a:r>
                      <a:r>
                        <a:rPr lang="bn-BD" sz="24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 আদায়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8539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২০০৩-০৪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৮১</a:t>
                      </a:r>
                      <a:r>
                        <a:rPr lang="bn-BD" sz="28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 জন</a:t>
                      </a:r>
                      <a:r>
                        <a:rPr lang="bn-BD" sz="24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৭,০১২ টি (পুঞ্জিভূত </a:t>
                      </a:r>
                      <a:r>
                        <a:rPr lang="en-US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-১১৮৪৯২</a:t>
                      </a:r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১.২৬</a:t>
                      </a:r>
                      <a:r>
                        <a:rPr lang="en-US" sz="24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কোটি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58539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২০০৮-০৯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১১২ জন</a:t>
                      </a:r>
                      <a:r>
                        <a:rPr lang="bn-BD" sz="24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১০,৭১১ টি</a:t>
                      </a:r>
                    </a:p>
                    <a:p>
                      <a:pPr algn="ctr"/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(পুঞ্জিভূত – </a:t>
                      </a:r>
                      <a:r>
                        <a:rPr lang="en-US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১৬৭০৯৩</a:t>
                      </a:r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ea typeface="Nikosh"/>
                          <a:cs typeface="Nikosh" pitchFamily="2" charset="0"/>
                          <a:sym typeface="Nikosh"/>
                        </a:rPr>
                        <a:t>৪</a:t>
                      </a:r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ea typeface="Nikosh"/>
                          <a:cs typeface="Nikosh" pitchFamily="2" charset="0"/>
                          <a:sym typeface="Nikosh"/>
                        </a:rPr>
                        <a:t>.</a:t>
                      </a:r>
                      <a:r>
                        <a:rPr lang="en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ea typeface="Nikosh"/>
                          <a:cs typeface="Nikosh" pitchFamily="2" charset="0"/>
                          <a:sym typeface="Nikosh"/>
                        </a:rPr>
                        <a:t>৫৮</a:t>
                      </a:r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ea typeface="Nikosh"/>
                          <a:cs typeface="Nikosh" pitchFamily="2" charset="0"/>
                          <a:sym typeface="Nikosh"/>
                        </a:rPr>
                        <a:t> কোটি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9478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২০১৯-২০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১১২</a:t>
                      </a:r>
                      <a:r>
                        <a:rPr lang="bn-BD" sz="28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 জন</a:t>
                      </a:r>
                      <a:r>
                        <a:rPr lang="bn-BD" sz="24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bn-BD" sz="24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(কর্মরত ৬৬ জন)</a:t>
                      </a:r>
                      <a:endParaRPr lang="en-US" sz="2400" b="1" dirty="0" smtClean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(শূন্য </a:t>
                      </a:r>
                      <a:r>
                        <a:rPr lang="bn-BD" sz="2400" b="1" baseline="0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পদ–৪৬ টি</a:t>
                      </a:r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১৪,৪৪৬ টি </a:t>
                      </a:r>
                    </a:p>
                    <a:p>
                      <a:pPr algn="ctr"/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(পুঞ্জিভূত –</a:t>
                      </a:r>
                      <a:r>
                        <a:rPr lang="en-US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৩০৩৭৫৫</a:t>
                      </a:r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bg2"/>
                          </a:solidFill>
                          <a:latin typeface="Nikosh" pitchFamily="2" charset="0"/>
                          <a:cs typeface="Nikosh" pitchFamily="2" charset="0"/>
                        </a:rPr>
                        <a:t>১৪.৩৩ কোটি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489857"/>
            <a:ext cx="7688700" cy="687718"/>
          </a:xfrm>
        </p:spPr>
        <p:txBody>
          <a:bodyPr/>
          <a:lstStyle/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বর্তমান সরকারের সময় গৃহীত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উল্লেখযোগ্য </a:t>
            </a:r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কার্যক্রম</a:t>
            </a:r>
            <a:endParaRPr lang="en-GB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02" y="1126572"/>
            <a:ext cx="8611438" cy="376606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ট্রেডমার্কস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r>
              <a:rPr lang="en-US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১৯৪০ ও ট্রেডমার্কস বিধি</a:t>
            </a:r>
            <a:r>
              <a:rPr lang="en-US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১৯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৬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সংশোধন ও আধুনিকায়নপূর্বক ট্রেডমার্কস আইন</a:t>
            </a:r>
            <a:r>
              <a:rPr lang="en-US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২০০৯</a:t>
            </a:r>
            <a:r>
              <a:rPr lang="bn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ট্রেডমার্কস বিধি</a:t>
            </a:r>
            <a:r>
              <a:rPr lang="en-US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২০১৫ 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প্রণীত হয়;</a:t>
            </a:r>
          </a:p>
          <a:p>
            <a:pPr algn="just">
              <a:lnSpc>
                <a:spcPct val="100000"/>
              </a:lnSpc>
            </a:pP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পেটেন্ট আইন ২০২০ আইন মন্ত্রণালয়ে ভেটিং-এর অপেক্ষায় আছে; </a:t>
            </a:r>
          </a:p>
          <a:p>
            <a:pPr algn="just">
              <a:lnSpc>
                <a:spcPct val="100000"/>
              </a:lnSpc>
            </a:pPr>
            <a:r>
              <a:rPr lang="as-IN" sz="2400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জাতীয় উদ্ভাবন ও মেধাসম্পদ নীতিমালা, </a:t>
            </a:r>
            <a:r>
              <a:rPr lang="as-I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২০১৮</a:t>
            </a:r>
            <a:endParaRPr lang="bn-BD" sz="2400" dirty="0" smtClean="0">
              <a:solidFill>
                <a:schemeClr val="bg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ভৌগোলিক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নির্দেশক পণ্য নিবন্ধন আইন</a:t>
            </a:r>
            <a:r>
              <a:rPr lang="en-US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২০১৩ ও 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বিধিমালা</a:t>
            </a:r>
            <a:r>
              <a:rPr lang="en-US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২০১৫ 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সম্পূর্ন নতুনভাবে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প্রণীত হয়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  <a:endParaRPr lang="bn-IN" sz="2400" dirty="0" smtClean="0">
              <a:solidFill>
                <a:schemeClr val="bg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bn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অধিদপ্তরের কার্যক্রমকে ২০১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bn-IN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খ্রিঃ হতে অভ্যন্তরীণভাবে অটোমেশনের আওতায় আনা হয়েছে। </a:t>
            </a:r>
          </a:p>
          <a:p>
            <a:pPr algn="just">
              <a:lnSpc>
                <a:spcPct val="100000"/>
              </a:lnSpc>
            </a:pPr>
            <a:r>
              <a:rPr lang="bn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সেবা প্রত্যাশীগণ ই-পেমেন্ট এর মাধ্যমে মেধাসম্পদ সংক্রান্ত আবেদন </a:t>
            </a:r>
            <a:r>
              <a:rPr lang="bn-IN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২০১৯ খ্রিঃ হতে অনলাইনের মাধ্যমে</a:t>
            </a:r>
            <a:r>
              <a:rPr lang="bn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দাখিল করতে পারছেন। </a:t>
            </a:r>
            <a:endParaRPr lang="en-GB" sz="2400" dirty="0">
              <a:solidFill>
                <a:schemeClr val="bg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2" descr="F:\~ IP Day ~\2019\WIPO Templates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06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620486"/>
            <a:ext cx="7688700" cy="1233364"/>
          </a:xfrm>
        </p:spPr>
        <p:txBody>
          <a:bodyPr/>
          <a:lstStyle/>
          <a:p>
            <a:r>
              <a:rPr lang="en" sz="2800" u="sng" dirty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আন্তর্জাতিক </a:t>
            </a:r>
            <a:r>
              <a:rPr lang="en" sz="2800" u="sng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সহযোগিতা</a:t>
            </a:r>
            <a:r>
              <a:rPr lang="bn-BD" sz="2800" u="sng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 </a:t>
            </a:r>
            <a:r>
              <a:rPr lang="en" sz="2800" u="sng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ও চুক্তি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450" y="1372196"/>
            <a:ext cx="7688700" cy="33066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জাতিসংঘের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মেধাসম্পদ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বিষয়ক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সংস্থা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World Intellectual Property Organization (WIPO)</a:t>
            </a:r>
            <a:r>
              <a:rPr lang="en-US" sz="2400" dirty="0">
                <a:solidFill>
                  <a:schemeClr val="bg2"/>
                </a:solidFill>
              </a:rPr>
              <a:t>।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সুইজারল্যান্ডের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জে</a:t>
            </a:r>
            <a:r>
              <a:rPr lang="en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নে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ভায়</a:t>
            </a:r>
            <a:r>
              <a:rPr lang="en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এর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সদর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দপ্তর</a:t>
            </a:r>
            <a:r>
              <a:rPr lang="en-US" sz="28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।</a:t>
            </a:r>
          </a:p>
          <a:p>
            <a:pPr>
              <a:lnSpc>
                <a:spcPct val="100000"/>
              </a:lnSpc>
            </a:pP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অধিদপ্তরের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বিভিন্ন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কার্যক্রমে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WIPO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সার্বিক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সহযোগিতা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করে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থাকে</a:t>
            </a:r>
            <a:r>
              <a:rPr lang="en-US" sz="28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।</a:t>
            </a:r>
            <a:endParaRPr lang="en-US" sz="2800" dirty="0" smtClean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r>
              <a:rPr lang="en" sz="2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WIPO</a:t>
            </a:r>
            <a:r>
              <a:rPr lang="en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bn-BD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এর </a:t>
            </a:r>
            <a:r>
              <a:rPr lang="en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সাথে</a:t>
            </a:r>
            <a:r>
              <a:rPr lang="bn-BD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as-IN" sz="28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২০১৫</a:t>
            </a:r>
            <a:r>
              <a:rPr lang="bn-BD" sz="28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সালে</a:t>
            </a:r>
            <a:r>
              <a:rPr lang="en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মেধাসম্পদ সম্পর্কিত </a:t>
            </a:r>
            <a:r>
              <a:rPr lang="en" sz="2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SLA (Service Level Agreement)</a:t>
            </a:r>
            <a:r>
              <a:rPr lang="en" sz="2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চুক্তি স্বাক্ষরিত </a:t>
            </a:r>
            <a:r>
              <a:rPr lang="en" sz="28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হয়েছে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।</a:t>
            </a:r>
          </a:p>
          <a:p>
            <a:pPr marL="146050" indent="0">
              <a:buNone/>
            </a:pP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4" name="Picture 2" descr="F:\~ IP Day ~\2019\WIPO Templates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96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555171"/>
            <a:ext cx="7688700" cy="1280161"/>
          </a:xfrm>
        </p:spPr>
        <p:txBody>
          <a:bodyPr/>
          <a:lstStyle/>
          <a:p>
            <a:r>
              <a:rPr lang="en" sz="2800" u="sng" dirty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আন্তর্জাতিক সহযোগিতা ও চুক্তি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1033153"/>
            <a:ext cx="7963288" cy="3966359"/>
          </a:xfrm>
        </p:spPr>
        <p:txBody>
          <a:bodyPr/>
          <a:lstStyle/>
          <a:p>
            <a:pPr algn="just"/>
            <a:r>
              <a:rPr lang="en" sz="28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মেধাসম্পদ </a:t>
            </a:r>
            <a:r>
              <a:rPr lang="en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বিষয়ক অফিস এর সাথে</a:t>
            </a:r>
            <a:r>
              <a:rPr lang="bn-BD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২০১৪ সালে</a:t>
            </a:r>
            <a:r>
              <a:rPr lang="en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চুক্তি স্বাক্ষরিত </a:t>
            </a:r>
            <a:r>
              <a:rPr lang="en" sz="28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হয়েছে</a:t>
            </a:r>
            <a:r>
              <a:rPr lang="bn-BD" sz="28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(২০২২-২৩ সালের জন্য একটি প্রকল্প প্রস্তাব অনুমোদনাধীন আছে)</a:t>
            </a:r>
            <a:r>
              <a:rPr lang="en-US" sz="28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।</a:t>
            </a:r>
            <a:r>
              <a:rPr lang="bn-BD" sz="28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endParaRPr lang="en" sz="2800" dirty="0" smtClean="0">
              <a:solidFill>
                <a:schemeClr val="bg2"/>
              </a:solidFill>
              <a:latin typeface="Nikosh" panose="02000000000000000000" pitchFamily="2" charset="0"/>
              <a:ea typeface="Nikosh"/>
              <a:cs typeface="Nikosh" panose="02000000000000000000" pitchFamily="2" charset="0"/>
              <a:sym typeface="Nikosh"/>
            </a:endParaRPr>
          </a:p>
          <a:p>
            <a:pPr algn="just">
              <a:lnSpc>
                <a:spcPct val="100000"/>
              </a:lnSpc>
            </a:pPr>
            <a:r>
              <a:rPr lang="en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গণচীনের মেধাসম্পদ বিষয়ক অফিস</a:t>
            </a:r>
            <a:r>
              <a:rPr lang="en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Times New Roman"/>
              </a:rPr>
              <a:t> </a:t>
            </a:r>
            <a:r>
              <a:rPr lang="en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এর</a:t>
            </a:r>
            <a:r>
              <a:rPr lang="bn-BD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সাথে</a:t>
            </a:r>
            <a:r>
              <a:rPr lang="en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as-IN" sz="28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২০১৭</a:t>
            </a:r>
            <a:r>
              <a:rPr lang="bn-BD" sz="28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সালে </a:t>
            </a:r>
            <a:r>
              <a:rPr lang="en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সমঝোতা স্মারক</a:t>
            </a:r>
            <a:r>
              <a:rPr lang="bn-BD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স্বাক্ষরিত</a:t>
            </a:r>
            <a:r>
              <a:rPr lang="bn-BD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bn-BD" sz="28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হয়েছে</a:t>
            </a:r>
            <a:r>
              <a:rPr lang="en-US" sz="28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।</a:t>
            </a:r>
            <a:endParaRPr lang="bn-BD" sz="2800" dirty="0">
              <a:solidFill>
                <a:schemeClr val="bg2"/>
              </a:solidFill>
              <a:latin typeface="Nikosh" panose="02000000000000000000" pitchFamily="2" charset="0"/>
              <a:ea typeface="Nikosh"/>
              <a:cs typeface="Nikosh" panose="02000000000000000000" pitchFamily="2" charset="0"/>
              <a:sym typeface="Nikosh"/>
            </a:endParaRPr>
          </a:p>
          <a:p>
            <a:pPr algn="just">
              <a:lnSpc>
                <a:spcPct val="100000"/>
              </a:lnSpc>
            </a:pPr>
            <a:r>
              <a:rPr lang="en" sz="2400" dirty="0">
                <a:solidFill>
                  <a:schemeClr val="bg2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WIPO</a:t>
            </a:r>
            <a:r>
              <a:rPr lang="en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এর সহায়তায় দেশে</a:t>
            </a:r>
            <a:r>
              <a:rPr lang="bn-BD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র</a:t>
            </a:r>
            <a:r>
              <a:rPr lang="en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জাতীয় উদ্ভাবন ও মেধাসম্পদ নীতিমালা</a:t>
            </a:r>
            <a:r>
              <a:rPr lang="bn-BD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প্রণীত হয়েছে।</a:t>
            </a:r>
          </a:p>
          <a:p>
            <a:pPr algn="just">
              <a:lnSpc>
                <a:spcPct val="100000"/>
              </a:lnSpc>
            </a:pP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জাপান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এর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মেধাসম্পদ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দপ্তর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এর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সাথে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সমঝোতা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স্মারক</a:t>
            </a:r>
            <a:r>
              <a:rPr lang="bn-BD" sz="28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স্বাক্ষর</a:t>
            </a:r>
            <a:r>
              <a:rPr lang="en-US" sz="28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bn-BD" sz="28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প্রক্রিয়াধীন।</a:t>
            </a:r>
            <a:endParaRPr lang="en-US" sz="2800" dirty="0">
              <a:solidFill>
                <a:schemeClr val="bg2"/>
              </a:solidFill>
              <a:latin typeface="Nikosh" panose="02000000000000000000" pitchFamily="2" charset="0"/>
              <a:ea typeface="Nikosh"/>
              <a:cs typeface="Nikosh" panose="02000000000000000000" pitchFamily="2" charset="0"/>
              <a:sym typeface="Nikosh"/>
            </a:endParaRPr>
          </a:p>
          <a:p>
            <a:pPr marL="146050" lvl="0" indent="0" algn="just">
              <a:buNone/>
            </a:pPr>
            <a:endParaRPr lang="en-US" sz="1400" dirty="0">
              <a:latin typeface="Nikosh" panose="02000000000000000000" pitchFamily="2" charset="0"/>
              <a:ea typeface="Nikosh"/>
              <a:cs typeface="Nikosh" panose="02000000000000000000" pitchFamily="2" charset="0"/>
              <a:sym typeface="Nikosh"/>
            </a:endParaRPr>
          </a:p>
        </p:txBody>
      </p:sp>
      <p:pic>
        <p:nvPicPr>
          <p:cNvPr id="4" name="Picture 2" descr="F:\~ IP Day ~\2019\WIPO Templates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65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729450" y="542109"/>
            <a:ext cx="7688700" cy="635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ভবিষ্যৎ </a:t>
            </a:r>
            <a:r>
              <a:rPr lang="en" sz="32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পরিকল্পনা</a:t>
            </a:r>
            <a:endParaRPr sz="3200" dirty="0"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853275" y="1102822"/>
            <a:ext cx="7769730" cy="4040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just"/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পেটেন্ট </a:t>
            </a:r>
            <a:r>
              <a:rPr lang="en" sz="2400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আইন </a:t>
            </a:r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২০</a:t>
            </a:r>
            <a:r>
              <a:rPr lang="en-US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২০</a:t>
            </a:r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 </a:t>
            </a:r>
            <a:r>
              <a:rPr lang="en" sz="2400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(খসড়া</a:t>
            </a:r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)</a:t>
            </a:r>
            <a:r>
              <a:rPr lang="bn-BD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 আইন মন্ত্রণালয়ে অপেক্ষমান</a:t>
            </a:r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 </a:t>
            </a:r>
            <a:r>
              <a:rPr lang="en" sz="2400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ও </a:t>
            </a:r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ডিজাইন </a:t>
            </a:r>
            <a:r>
              <a:rPr lang="en" sz="2400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আইন </a:t>
            </a:r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২০২০ </a:t>
            </a:r>
            <a:r>
              <a:rPr lang="en" sz="2400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(খসড়া) </a:t>
            </a:r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চুড়ান্তকরণ</a:t>
            </a:r>
            <a:r>
              <a:rPr lang="bn-BD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;</a:t>
            </a:r>
            <a:endParaRPr sz="2400" dirty="0">
              <a:solidFill>
                <a:srgbClr val="000000"/>
              </a:solidFill>
              <a:latin typeface="Nikosh"/>
              <a:ea typeface="Nikosh"/>
              <a:cs typeface="Nikosh"/>
              <a:sym typeface="Nikosh"/>
            </a:endParaRPr>
          </a:p>
          <a:p>
            <a:pPr indent="-457200" algn="just"/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পেটেন্ট </a:t>
            </a:r>
            <a:r>
              <a:rPr lang="en" sz="2400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বিষয়ক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Patent Cooperation Treaty (PCT) </a:t>
            </a:r>
            <a:r>
              <a:rPr lang="en" sz="2400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এবং</a:t>
            </a: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00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ট্রেডমার্ক</a:t>
            </a: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00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বিষয়ক</a:t>
            </a: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Madrid Protocol</a:t>
            </a:r>
            <a:r>
              <a:rPr lang="en" sz="2000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 </a:t>
            </a:r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স্বাক্ষর</a:t>
            </a:r>
            <a:r>
              <a:rPr lang="bn-BD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;</a:t>
            </a:r>
            <a:endParaRPr sz="2400" dirty="0">
              <a:solidFill>
                <a:srgbClr val="000000"/>
              </a:solidFill>
              <a:latin typeface="Nikosh"/>
              <a:ea typeface="Nikosh"/>
              <a:cs typeface="Nikosh"/>
              <a:sym typeface="Nikosh"/>
            </a:endParaRPr>
          </a:p>
          <a:p>
            <a:pPr indent="-457200" algn="just"/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ভৌগলিক </a:t>
            </a:r>
            <a:r>
              <a:rPr lang="en" sz="2400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নির্দেশক পণ্যের নিবন্ধন জোরদার </a:t>
            </a:r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করা</a:t>
            </a:r>
            <a:r>
              <a:rPr lang="bn-BD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;</a:t>
            </a:r>
            <a:endParaRPr sz="2400" dirty="0">
              <a:solidFill>
                <a:srgbClr val="000000"/>
              </a:solidFill>
              <a:latin typeface="Nikosh"/>
              <a:ea typeface="Nikosh"/>
              <a:cs typeface="Nikosh"/>
              <a:sym typeface="Nikosh"/>
            </a:endParaRPr>
          </a:p>
          <a:p>
            <a:pPr indent="-457200" algn="just"/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মেধাসম্পদ </a:t>
            </a:r>
            <a:r>
              <a:rPr lang="en" sz="2400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সেবাসমূহের সম্পূর্ণ </a:t>
            </a:r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অটোমেশন</a:t>
            </a:r>
            <a:r>
              <a:rPr lang="bn-BD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;</a:t>
            </a:r>
            <a:endParaRPr sz="2400" dirty="0">
              <a:solidFill>
                <a:srgbClr val="000000"/>
              </a:solidFill>
              <a:latin typeface="Nikosh"/>
              <a:ea typeface="Nikosh"/>
              <a:cs typeface="Nikosh"/>
              <a:sym typeface="Nikosh"/>
            </a:endParaRPr>
          </a:p>
          <a:p>
            <a:pPr indent="-457200" algn="just"/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জাতীয় </a:t>
            </a:r>
            <a:r>
              <a:rPr lang="en" sz="2400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মেধাসম্পদ ইনষ্টিটিউট প্রতিষ্ঠা </a:t>
            </a:r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করা</a:t>
            </a:r>
            <a:r>
              <a:rPr lang="bn-BD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;</a:t>
            </a:r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 </a:t>
            </a:r>
            <a:endParaRPr sz="2400" dirty="0">
              <a:solidFill>
                <a:srgbClr val="000000"/>
              </a:solidFill>
              <a:latin typeface="Nikosh"/>
              <a:ea typeface="Nikosh"/>
              <a:cs typeface="Nikosh"/>
              <a:sym typeface="Nikosh"/>
            </a:endParaRPr>
          </a:p>
          <a:p>
            <a:pPr indent="-457200" algn="just"/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জনবল </a:t>
            </a:r>
            <a:r>
              <a:rPr lang="en" sz="2400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বৃদ্ধি করে প্রস্তাবিত নতুন জনবল কাঠামো </a:t>
            </a:r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বাস্তবায়ন</a:t>
            </a:r>
            <a:r>
              <a:rPr lang="bn-BD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;</a:t>
            </a:r>
            <a:endParaRPr sz="2400" dirty="0">
              <a:solidFill>
                <a:srgbClr val="000000"/>
              </a:solidFill>
              <a:latin typeface="Nikosh"/>
              <a:ea typeface="Nikosh"/>
              <a:cs typeface="Nikosh"/>
              <a:sym typeface="Nikosh"/>
            </a:endParaRPr>
          </a:p>
          <a:p>
            <a:pPr indent="-457200" algn="just"/>
            <a:r>
              <a:rPr lang="en" sz="2400" dirty="0" smtClean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নিজস্ব </a:t>
            </a:r>
            <a:r>
              <a:rPr lang="en" sz="2400" dirty="0">
                <a:solidFill>
                  <a:srgbClr val="000000"/>
                </a:solidFill>
                <a:latin typeface="Nikosh"/>
                <a:ea typeface="Nikosh"/>
                <a:cs typeface="Nikosh"/>
                <a:sym typeface="Nikosh"/>
              </a:rPr>
              <a:t>ভবন নির্মাণ।</a:t>
            </a:r>
            <a:endParaRPr sz="2400" dirty="0"/>
          </a:p>
        </p:txBody>
      </p:sp>
      <p:pic>
        <p:nvPicPr>
          <p:cNvPr id="4" name="Picture 2" descr="F:\~ IP Day ~\2019\WIPO Templates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729450" y="515983"/>
            <a:ext cx="7688700" cy="6615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000000"/>
                </a:solidFill>
                <a:latin typeface="Nikosh" pitchFamily="2" charset="0"/>
                <a:ea typeface="Nikosh"/>
                <a:cs typeface="Nikosh" pitchFamily="2" charset="0"/>
                <a:sym typeface="Nikosh"/>
              </a:rPr>
              <a:t>চ্যালেঞ্জসমূহ</a:t>
            </a:r>
            <a:endParaRPr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834225" y="1391195"/>
            <a:ext cx="7778148" cy="3525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00000"/>
              </a:lnSpc>
            </a:pPr>
            <a:r>
              <a:rPr lang="en" sz="2400" dirty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পেটেন্ট, ডিজাইন ও ট্রেডমার্কস অধিদপ্তর (ডিপিডিটি)-এ মেধাসম্পদ বিষয়ক কাজের পরিধি এবং </a:t>
            </a:r>
            <a:r>
              <a:rPr lang="en" sz="2400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সেবা প্রদানের </a:t>
            </a:r>
            <a:r>
              <a:rPr lang="en" sz="2400" dirty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বর্তমান চাহিদানুযায়ী তীব্র জনবলের স্বল্পতা </a:t>
            </a:r>
            <a:r>
              <a:rPr lang="en" sz="2400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রয়েছে</a:t>
            </a:r>
            <a:r>
              <a:rPr lang="bn-BD" sz="2400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;</a:t>
            </a:r>
            <a:r>
              <a:rPr lang="en" sz="2400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 </a:t>
            </a:r>
          </a:p>
          <a:p>
            <a:pPr marL="285750" indent="-285750" algn="just">
              <a:lnSpc>
                <a:spcPct val="100000"/>
              </a:lnSpc>
            </a:pPr>
            <a:r>
              <a:rPr lang="en" sz="2400" dirty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অফিস ব্যবস্থাপনায়</a:t>
            </a:r>
            <a:r>
              <a:rPr lang="en" sz="2000" dirty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 </a:t>
            </a:r>
            <a:r>
              <a:rPr lang="en" sz="2000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 Automation </a:t>
            </a:r>
            <a:r>
              <a:rPr lang="en" sz="2400" dirty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পদ্ধতি না থাকায় মান সম্মত সেবা প্রদান ব্যাহত হচ্ছে</a:t>
            </a:r>
            <a:r>
              <a:rPr lang="bn-BD" sz="2400" dirty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;</a:t>
            </a:r>
            <a:r>
              <a:rPr lang="en" sz="2400" dirty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 </a:t>
            </a:r>
            <a:r>
              <a:rPr lang="bn-BD" sz="2400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আইটি ইউনিটে জনবল স্বল্পতা আছে। </a:t>
            </a:r>
          </a:p>
          <a:p>
            <a:pPr marL="285750" indent="-285750" algn="just">
              <a:lnSpc>
                <a:spcPct val="100000"/>
              </a:lnSpc>
            </a:pPr>
            <a:r>
              <a:rPr lang="en" sz="2400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নিজস্ব </a:t>
            </a:r>
            <a:r>
              <a:rPr lang="en" sz="2400" dirty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অবকাঠামো না থাকায় যুগোপযোগী সেবা প্রদানের কর্মপরিবেশ সৃষ্টি বাধাগ্রস্থ </a:t>
            </a:r>
            <a:r>
              <a:rPr lang="en" sz="2400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হচ্ছে</a:t>
            </a:r>
            <a:r>
              <a:rPr lang="bn-BD" sz="2400" dirty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;</a:t>
            </a:r>
            <a:endParaRPr lang="bn-BD" sz="2400" dirty="0" smtClean="0">
              <a:solidFill>
                <a:schemeClr val="bg2"/>
              </a:solidFill>
              <a:latin typeface="Nikosh"/>
              <a:ea typeface="Nikosh"/>
              <a:cs typeface="Nikosh"/>
              <a:sym typeface="Nikosh"/>
            </a:endParaRPr>
          </a:p>
          <a:p>
            <a:pPr marL="285750" indent="-285750" algn="just">
              <a:lnSpc>
                <a:spcPct val="100000"/>
              </a:lnSpc>
            </a:pPr>
            <a:r>
              <a:rPr lang="en" sz="2400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মেধা </a:t>
            </a:r>
            <a:r>
              <a:rPr lang="en" sz="2400" dirty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সম্পদ </a:t>
            </a:r>
            <a:r>
              <a:rPr lang="en" sz="2400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00" dirty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সংক্রান্ত সকল আইন, পলিসি ও বিধিবিধান যুগোপযোগী না </a:t>
            </a:r>
            <a:r>
              <a:rPr lang="en" sz="2400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হওয়া</a:t>
            </a:r>
            <a:r>
              <a:rPr lang="bn-BD" sz="2400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;</a:t>
            </a:r>
            <a:r>
              <a:rPr lang="en" sz="2400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 </a:t>
            </a:r>
            <a:endParaRPr lang="bn-BD" sz="2400" dirty="0" smtClean="0">
              <a:solidFill>
                <a:schemeClr val="bg2"/>
              </a:solidFill>
              <a:latin typeface="Nikosh"/>
              <a:ea typeface="Nikosh"/>
              <a:cs typeface="Nikosh"/>
              <a:sym typeface="Nikosh"/>
            </a:endParaRPr>
          </a:p>
          <a:p>
            <a:pPr marL="285750" indent="-285750" algn="just">
              <a:lnSpc>
                <a:spcPct val="100000"/>
              </a:lnSpc>
            </a:pPr>
            <a:r>
              <a:rPr lang="en" sz="2400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মেধাসম্পদ </a:t>
            </a:r>
            <a:r>
              <a:rPr lang="en" sz="2400" dirty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বিষয়ক বিভিন্ন </a:t>
            </a:r>
            <a:r>
              <a:rPr lang="bn-BD" sz="2400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চুক্তি/</a:t>
            </a:r>
            <a:r>
              <a:rPr lang="en" sz="2400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প্রটোকলের </a:t>
            </a:r>
            <a:r>
              <a:rPr lang="en" sz="2400" dirty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সদস্য না হওয়া</a:t>
            </a:r>
            <a:r>
              <a:rPr lang="en" sz="2400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।</a:t>
            </a:r>
            <a:r>
              <a:rPr lang="bn-BD" sz="2400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 </a:t>
            </a:r>
            <a:endParaRPr sz="2400" dirty="0">
              <a:solidFill>
                <a:schemeClr val="bg2"/>
              </a:solidFill>
              <a:latin typeface="Nikosh"/>
              <a:ea typeface="Nikosh"/>
              <a:cs typeface="Nikosh"/>
              <a:sym typeface="Nikosh"/>
            </a:endParaRPr>
          </a:p>
        </p:txBody>
      </p:sp>
      <p:pic>
        <p:nvPicPr>
          <p:cNvPr id="4" name="Picture 2" descr="F:\~ IP Day ~\2019\WIPO Templates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729450" y="515983"/>
            <a:ext cx="7688700" cy="6615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000000"/>
                </a:solidFill>
                <a:latin typeface="Nikosh" pitchFamily="2" charset="0"/>
                <a:ea typeface="Nikosh"/>
                <a:cs typeface="Nikosh" pitchFamily="2" charset="0"/>
                <a:sym typeface="Nikosh"/>
              </a:rPr>
              <a:t>চ্যালেঞ্জসমূহ </a:t>
            </a:r>
            <a:r>
              <a:rPr lang="en" sz="3200" dirty="0">
                <a:solidFill>
                  <a:srgbClr val="000000"/>
                </a:solidFill>
                <a:latin typeface="Nikosh" pitchFamily="2" charset="0"/>
                <a:ea typeface="Nikosh"/>
                <a:cs typeface="Nikosh" pitchFamily="2" charset="0"/>
                <a:sym typeface="Nikosh"/>
              </a:rPr>
              <a:t>নিরসনে </a:t>
            </a:r>
            <a:r>
              <a:rPr lang="en" sz="3200" dirty="0" smtClean="0">
                <a:solidFill>
                  <a:srgbClr val="000000"/>
                </a:solidFill>
                <a:latin typeface="Nikosh" pitchFamily="2" charset="0"/>
                <a:ea typeface="Nikosh"/>
                <a:cs typeface="Nikosh" pitchFamily="2" charset="0"/>
                <a:sym typeface="Nikosh"/>
              </a:rPr>
              <a:t>করণীয়</a:t>
            </a:r>
            <a:endParaRPr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body" idx="1"/>
          </p:nvPr>
        </p:nvSpPr>
        <p:spPr>
          <a:xfrm>
            <a:off x="839973" y="1072097"/>
            <a:ext cx="7783032" cy="3952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" sz="24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জনবলের</a:t>
            </a:r>
            <a:r>
              <a:rPr lang="en" sz="2400" b="1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স্বল্পতা</a:t>
            </a:r>
            <a:r>
              <a:rPr lang="en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নিরসনের</a:t>
            </a:r>
            <a:r>
              <a:rPr lang="en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4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লক্ষ্যে</a:t>
            </a:r>
            <a:r>
              <a:rPr lang="bn-BD" sz="2400" b="1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নতুন</a:t>
            </a:r>
            <a:r>
              <a:rPr lang="bn-BD" sz="2400" b="1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4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সাংগঠনিক</a:t>
            </a:r>
            <a:r>
              <a:rPr lang="en" sz="2400" b="1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কাঠামো</a:t>
            </a:r>
            <a:r>
              <a:rPr lang="en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প্রস্তুত</a:t>
            </a:r>
            <a:r>
              <a:rPr lang="en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করা হয়েছে যা অনুমোদনের </a:t>
            </a:r>
            <a:r>
              <a:rPr lang="en" sz="24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প্রয়োজন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; অন্তর্বর্তীকালীন সংযুক্তি/প্রেষণে জনবল বৃদ্ধি করতে হবে। </a:t>
            </a:r>
            <a:endParaRPr lang="en-US" sz="2400" dirty="0" smtClean="0">
              <a:solidFill>
                <a:schemeClr val="bg2"/>
              </a:solidFill>
              <a:latin typeface="Nikosh" panose="02000000000000000000" pitchFamily="2" charset="0"/>
              <a:ea typeface="Nikosh"/>
              <a:cs typeface="Nikosh" panose="02000000000000000000" pitchFamily="2" charset="0"/>
              <a:sym typeface="Nikosh"/>
            </a:endParaRPr>
          </a:p>
          <a:p>
            <a:pPr marL="342900" indent="-342900">
              <a:lnSpc>
                <a:spcPct val="100000"/>
              </a:lnSpc>
            </a:pP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কর্ম</a:t>
            </a:r>
            <a:r>
              <a:rPr lang="bn-BD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পরিবেশ</a:t>
            </a:r>
            <a:r>
              <a:rPr lang="bn-BD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ও</a:t>
            </a:r>
            <a:r>
              <a:rPr lang="bn-BD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কর্ম</a:t>
            </a:r>
            <a:r>
              <a:rPr lang="bn-BD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মান</a:t>
            </a:r>
            <a:r>
              <a:rPr lang="bn-BD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উন্নত</a:t>
            </a:r>
            <a:r>
              <a:rPr lang="bn-BD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করার</a:t>
            </a:r>
            <a:r>
              <a:rPr lang="bn-BD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জন্য</a:t>
            </a:r>
            <a:r>
              <a:rPr lang="bn-BD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পূর্ণ</a:t>
            </a:r>
            <a:r>
              <a:rPr lang="bn-BD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অটোমেশনের</a:t>
            </a:r>
            <a:r>
              <a:rPr lang="bn-BD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উদ্যোগ</a:t>
            </a:r>
            <a:r>
              <a:rPr lang="bn-BD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গ্রহণ</a:t>
            </a:r>
            <a:r>
              <a:rPr lang="bn-BD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করতে হবে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;</a:t>
            </a:r>
            <a:endParaRPr lang="en-US" sz="2400" dirty="0" smtClean="0">
              <a:solidFill>
                <a:schemeClr val="bg2"/>
              </a:solidFill>
              <a:latin typeface="Nikosh" panose="02000000000000000000" pitchFamily="2" charset="0"/>
              <a:ea typeface="Nikosh"/>
              <a:cs typeface="Nikosh" panose="02000000000000000000" pitchFamily="2" charset="0"/>
              <a:sym typeface="Nikosh"/>
            </a:endParaRPr>
          </a:p>
          <a:p>
            <a:pPr marL="342900" indent="-342900">
              <a:lnSpc>
                <a:spcPct val="100000"/>
              </a:lnSpc>
            </a:pP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পেটেন্ট কো-অপারেশন 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ট্রিটি</a:t>
            </a:r>
            <a:r>
              <a:rPr lang="en-US" sz="24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ও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মাদ্রিদ প্রটোকলে যোগদানের উদ্যোগ গ্রহণ করতে হবে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;</a:t>
            </a:r>
            <a:endParaRPr lang="en-US" sz="2400" dirty="0" smtClean="0">
              <a:solidFill>
                <a:schemeClr val="bg2"/>
              </a:solidFill>
              <a:latin typeface="Nikosh" panose="02000000000000000000" pitchFamily="2" charset="0"/>
              <a:ea typeface="Nikosh"/>
              <a:cs typeface="Nikosh" panose="02000000000000000000" pitchFamily="2" charset="0"/>
              <a:sym typeface="Nikosh"/>
            </a:endParaRPr>
          </a:p>
          <a:p>
            <a:pPr marL="342900" indent="-342900">
              <a:lnSpc>
                <a:spcPct val="100000"/>
              </a:lnSpc>
            </a:pP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মেধাসম্পদ বিষয়ক আইনসমূহ যুগোপযোগী করার উদ্যোগ নিতে হবে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।</a:t>
            </a:r>
            <a:endParaRPr sz="2400" dirty="0">
              <a:solidFill>
                <a:schemeClr val="bg2"/>
              </a:solidFill>
              <a:latin typeface="Nikosh" panose="02000000000000000000" pitchFamily="2" charset="0"/>
              <a:ea typeface="Nikosh"/>
              <a:cs typeface="Nikosh" panose="02000000000000000000" pitchFamily="2" charset="0"/>
              <a:sym typeface="Nikosh"/>
            </a:endParaRPr>
          </a:p>
          <a:p>
            <a:pPr marL="342900" indent="-342900">
              <a:lnSpc>
                <a:spcPct val="100000"/>
              </a:lnSpc>
            </a:pPr>
            <a:r>
              <a:rPr lang="en" sz="24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কর্মকর্তা</a:t>
            </a:r>
            <a:r>
              <a:rPr lang="en" sz="2400" b="1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ও</a:t>
            </a:r>
            <a:r>
              <a:rPr lang="en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কর্মচারীদের</a:t>
            </a:r>
            <a:r>
              <a:rPr lang="en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দক্ষ</a:t>
            </a:r>
            <a:r>
              <a:rPr lang="en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হিসেবে</a:t>
            </a:r>
            <a:r>
              <a:rPr lang="en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গড়ে</a:t>
            </a:r>
            <a:r>
              <a:rPr lang="en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তোলার</a:t>
            </a:r>
            <a:r>
              <a:rPr lang="en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জন্য</a:t>
            </a:r>
            <a:r>
              <a:rPr lang="en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মেধাসম্পদ প্রশিক্ষণ ইনস্টিটিউট প্রতিষ্ঠা করতে </a:t>
            </a:r>
            <a:r>
              <a:rPr lang="en" sz="24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হবে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;</a:t>
            </a:r>
            <a:endParaRPr sz="2400" dirty="0">
              <a:solidFill>
                <a:schemeClr val="bg2"/>
              </a:solidFill>
              <a:latin typeface="Nikosh" panose="02000000000000000000" pitchFamily="2" charset="0"/>
              <a:ea typeface="Nikosh"/>
              <a:cs typeface="Nikosh" panose="02000000000000000000" pitchFamily="2" charset="0"/>
              <a:sym typeface="Nikosh"/>
            </a:endParaRPr>
          </a:p>
          <a:p>
            <a:pPr marL="342900" indent="-342900">
              <a:lnSpc>
                <a:spcPct val="100000"/>
              </a:lnSpc>
            </a:pPr>
            <a:r>
              <a:rPr lang="en" sz="24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দ্রুত </a:t>
            </a:r>
            <a:r>
              <a:rPr lang="en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নতুন</a:t>
            </a:r>
            <a:r>
              <a:rPr lang="en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ভবনের</a:t>
            </a:r>
            <a:r>
              <a:rPr lang="en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নির্মাণে</a:t>
            </a:r>
            <a:r>
              <a:rPr lang="en" sz="2400" b="1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en" sz="2400" dirty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উদ্যোগ গ্রহণ করতে </a:t>
            </a:r>
            <a:r>
              <a:rPr lang="en" sz="24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হবে</a:t>
            </a:r>
            <a:r>
              <a:rPr lang="en" sz="2400" dirty="0" smtClean="0">
                <a:solidFill>
                  <a:schemeClr val="bg2"/>
                </a:solidFill>
                <a:latin typeface="Nikosh"/>
                <a:ea typeface="Nikosh"/>
                <a:cs typeface="Nikosh"/>
                <a:sym typeface="Nikosh"/>
              </a:rPr>
              <a:t>।</a:t>
            </a:r>
            <a:endParaRPr lang="en" sz="2400" dirty="0">
              <a:solidFill>
                <a:schemeClr val="bg2"/>
              </a:solidFill>
              <a:latin typeface="Nikosh"/>
              <a:ea typeface="Nikosh"/>
              <a:cs typeface="Nikosh"/>
              <a:sym typeface="Nikosh"/>
            </a:endParaRPr>
          </a:p>
        </p:txBody>
      </p:sp>
      <p:pic>
        <p:nvPicPr>
          <p:cNvPr id="4" name="Picture 2" descr="F:\~ IP Day ~\2019\WIPO Templates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~ IP Day ~\2019\WIPO Templates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4520" y="-16579"/>
            <a:ext cx="1059480" cy="1102822"/>
          </a:xfrm>
          <a:prstGeom prst="rect">
            <a:avLst/>
          </a:prstGeom>
          <a:noFill/>
        </p:spPr>
      </p:pic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236798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000000"/>
                </a:solidFill>
                <a:latin typeface="Nikosh" pitchFamily="2" charset="0"/>
                <a:ea typeface="Nikosh"/>
                <a:cs typeface="Nikosh" pitchFamily="2" charset="0"/>
                <a:sym typeface="Nikosh"/>
              </a:rPr>
              <a:t>পরিচিতি</a:t>
            </a:r>
            <a:endParaRPr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829339" y="967493"/>
            <a:ext cx="7875274" cy="35095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ব্রিটিশ আমলে এ উপমহাদেশে পেটেন্ট ও ট্রেডমার্কস অফিস প্রতিষ্ঠিত হয়েছে। স্বাধীনতার পর</a:t>
            </a:r>
            <a:r>
              <a:rPr lang="bn-BD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জাতীর</a:t>
            </a:r>
            <a:r>
              <a:rPr lang="en-US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জনক বঙ্গবন্ধু শেখ মুজিবুর রহমান এর নির্দেশনায় পেটেন্ট অফিস ও ট্রেডমার্ক রেজিস্ট্রি অফিস বানিজ্য মন্ত্রণালয়াধীন পরিচালিত হয়ে আসছিল। কাজের ব্যাপ্তি, মেধা সম্পদ ও শিল্প মন্ত্রণালয়ের সাথে</a:t>
            </a:r>
            <a:r>
              <a:rPr lang="bn-BD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সম্পৃক্ততা</a:t>
            </a:r>
            <a:r>
              <a:rPr lang="bn-BD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বিবেচনায় বাণিজ্য মন্ত্রণালয়াধীন </a:t>
            </a:r>
            <a:r>
              <a:rPr lang="bn-BD" sz="2400" b="1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ট্রেডমার্ক রেজিস্ট্রি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bn-BD" sz="2400" b="1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পেটেন্ট অফিস 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দু’টি’কে  শিল্প মন্ত্রণালয়াধীন করার জন্য ১৯৮৯ সালে সিদ্ধান্ত হয়।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২০০৩ সালে সংশ্লিষ্ট আইনের ধারা সংশোধন করে </a:t>
            </a:r>
            <a:r>
              <a:rPr lang="bn-BD" sz="2400" b="1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পেটেন্ট</a:t>
            </a:r>
            <a:r>
              <a:rPr lang="en-US" sz="2400" b="1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bn-BD" sz="2400" b="1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ডিজাইন ও ট্রেডমার্কস </a:t>
            </a:r>
            <a:r>
              <a:rPr lang="bn-BD" sz="2400" b="1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অধিদপ্তর 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" sz="2400" dirty="0">
                <a:solidFill>
                  <a:schemeClr val="bg2"/>
                </a:solidFill>
                <a:latin typeface="Nikosh" pitchFamily="2" charset="0"/>
                <a:ea typeface="Nikosh"/>
                <a:cs typeface="Nikosh" pitchFamily="2" charset="0"/>
                <a:sym typeface="Nikosh"/>
              </a:rPr>
              <a:t>ডিপিডিটি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bn-BD" sz="2400" b="1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bn-BD" sz="2400" b="1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যাত্রা </a:t>
            </a:r>
            <a:r>
              <a:rPr lang="bn-BD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শুরু </a:t>
            </a:r>
            <a:r>
              <a:rPr lang="bn-BD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করে।</a:t>
            </a:r>
            <a:endParaRPr sz="2400" dirty="0">
              <a:solidFill>
                <a:schemeClr val="bg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62150"/>
            <a:ext cx="9144000" cy="1266825"/>
          </a:xfrm>
        </p:spPr>
        <p:txBody>
          <a:bodyPr/>
          <a:lstStyle/>
          <a:p>
            <a:pPr algn="ctr"/>
            <a:r>
              <a:rPr lang="bn-BD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GB" sz="9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 descr="F:\~ IP Day ~\2019\WIPO Templates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33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75" y="511128"/>
            <a:ext cx="7688700" cy="535200"/>
          </a:xfrm>
        </p:spPr>
        <p:txBody>
          <a:bodyPr/>
          <a:lstStyle/>
          <a:p>
            <a:r>
              <a:rPr lang="bn-BD" dirty="0" smtClean="0"/>
              <a:t>মেইল বক্স আবেদন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201" y="1342605"/>
            <a:ext cx="7688700" cy="3312522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TRIPS</a:t>
            </a:r>
            <a:r>
              <a:rPr lang="bn-BD" sz="2000" dirty="0" smtClean="0">
                <a:solidFill>
                  <a:schemeClr val="accent5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চুক্তির আওতায় তৃতীয় বিশ্বের দেশ হিসেবে বাংলাদেশ </a:t>
            </a:r>
            <a:r>
              <a:rPr lang="bn-BD" sz="2000" dirty="0">
                <a:solidFill>
                  <a:schemeClr val="accent5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ফার্মাসিউটিক্যাল ও এগ্রোকেমিক্যাল প্রোডাক্ট </a:t>
            </a:r>
            <a:r>
              <a:rPr lang="bn-BD" sz="2000" dirty="0" smtClean="0">
                <a:solidFill>
                  <a:schemeClr val="accent5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পেটেন্ট প্রদান হতে অব্যাহতি প্রাপ্ত। </a:t>
            </a:r>
          </a:p>
          <a:p>
            <a:r>
              <a:rPr lang="bn-BD" sz="2000" dirty="0" smtClean="0">
                <a:solidFill>
                  <a:schemeClr val="accent5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ডিপিডিটি’র ৭ জানুয়ারি, ২০০৮ সালের বিজ্ঞপ্তি নং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DPDT/ P&amp;D Law/2007/74/129 </a:t>
            </a:r>
            <a:r>
              <a:rPr lang="bn-BD" sz="2000" dirty="0" smtClean="0">
                <a:solidFill>
                  <a:schemeClr val="accent5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অনুযায়ী ফার্মাসিউটিক্যাল ও এগ্রোকেমিক্যাল প্রোডাক্ট পেটেন্ট আবেদনগুলো মেইল বক্স আবেদন হিসেবে সংরক্ষণ করা হচ্ছে। </a:t>
            </a:r>
          </a:p>
          <a:p>
            <a:r>
              <a:rPr lang="bn-BD" sz="2000" dirty="0" smtClean="0">
                <a:solidFill>
                  <a:schemeClr val="accent5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এ আবেদনগুলো ২০৩৩ সাল থেকে পরীক্ষা করা হবে।</a:t>
            </a:r>
          </a:p>
          <a:p>
            <a:r>
              <a:rPr lang="bn-BD" sz="2000" dirty="0" smtClean="0">
                <a:solidFill>
                  <a:schemeClr val="accent5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২০০৮ থেকে এ পর্যন্ত ডিপিডিটি’তে  ১৩০১ টি </a:t>
            </a:r>
            <a:r>
              <a:rPr lang="bn-BD" sz="2000" dirty="0">
                <a:solidFill>
                  <a:schemeClr val="accent5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মেইল </a:t>
            </a:r>
            <a:r>
              <a:rPr lang="bn-BD" sz="2000" dirty="0" smtClean="0">
                <a:solidFill>
                  <a:schemeClr val="accent5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বক্স পেটেন্ট আবেদন জমা আছে। </a:t>
            </a:r>
          </a:p>
          <a:p>
            <a:endParaRPr lang="bn-BD" sz="2000" dirty="0">
              <a:latin typeface="Nikosh" pitchFamily="2" charset="0"/>
              <a:cs typeface="Nikosh" pitchFamily="2" charset="0"/>
            </a:endParaRPr>
          </a:p>
          <a:p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74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967659"/>
              </p:ext>
            </p:extLst>
          </p:nvPr>
        </p:nvGraphicFramePr>
        <p:xfrm>
          <a:off x="997521" y="961894"/>
          <a:ext cx="7540832" cy="4042898"/>
        </p:xfrm>
        <a:graphic>
          <a:graphicData uri="http://schemas.openxmlformats.org/drawingml/2006/table">
            <a:tbl>
              <a:tblPr/>
              <a:tblGrid>
                <a:gridCol w="700650"/>
                <a:gridCol w="3313209"/>
                <a:gridCol w="1092530"/>
                <a:gridCol w="2434443"/>
              </a:tblGrid>
              <a:tr h="354098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আগস্ট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/</a:t>
                      </a: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২০২০ খ্রিঃ শেষে ট্রেডমার্কস ইউনিটের অনিষ্পন্ন নথির বিবরণ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0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 smtClean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ক্র</a:t>
                      </a:r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ঃ</a:t>
                      </a:r>
                      <a:r>
                        <a:rPr lang="bn-IN" sz="2000" dirty="0" smtClean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ম</a:t>
                      </a:r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ঃ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নথির বিবরণ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নথির সংখ্যা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মন্তব্য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১</a:t>
                      </a:r>
                      <a:endParaRPr lang="en-US" sz="200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ট্রেডমার্ক দরখাস্ত 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১৬০৩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অপরীক্ষিত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২</a:t>
                      </a:r>
                      <a:endParaRPr lang="en-US" sz="200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ট্রেডমার্ক দরখাস্ত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(</a:t>
                      </a: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ক্যাপচার না হওয়া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৮০৭৮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ডেটা ক্যাপচার হয়নি 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৩</a:t>
                      </a:r>
                      <a:endParaRPr lang="en-US" sz="200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টিএমআর 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-</a:t>
                      </a: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৮ নোটিশ 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(</a:t>
                      </a: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চূড়ান্ত নোটিশ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২২৫২২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কার্যক্রম চলমান 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৪</a:t>
                      </a:r>
                      <a:endParaRPr lang="en-US" sz="200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টিএমআর 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-</a:t>
                      </a: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৯ নোটিশ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(</a:t>
                      </a: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পরিত্যক্ত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/</a:t>
                      </a: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প্রত্যাখ্যাত নোটিশ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৭২৬০</a:t>
                      </a:r>
                      <a:endParaRPr lang="en-US" sz="200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কার্যক্রম চলমান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৫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টিএমআর 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-</a:t>
                      </a: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১২ নোটিশ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(</a:t>
                      </a: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কারণ দর্শানোর নোটিশ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১৮৩০৬ 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কার্যক্রম চলমান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৬</a:t>
                      </a:r>
                      <a:endParaRPr lang="en-US" sz="200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জবাবী পত্র</a:t>
                      </a:r>
                      <a:r>
                        <a:rPr lang="en-US" sz="200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(</a:t>
                      </a:r>
                      <a:r>
                        <a:rPr lang="bn-IN" sz="200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পিউসি</a:t>
                      </a:r>
                      <a:r>
                        <a:rPr lang="en-US" sz="200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৯৭০৬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কার্যক্রম চলমান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৭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নিবন্ধন সনদ  </a:t>
                      </a:r>
                      <a:endParaRPr lang="en-US" sz="200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১৪০৩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কার্যক্রম চলমান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0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মোট 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dirty="0">
                          <a:solidFill>
                            <a:schemeClr val="bg2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৬৮৮৭৮ 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2"/>
                        </a:solidFill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396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-7620"/>
            <a:ext cx="7688700" cy="580823"/>
          </a:xfrm>
        </p:spPr>
        <p:txBody>
          <a:bodyPr/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মেধাসম্পদ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আবেদন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নিবন্ধন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ডিজাইন</a:t>
            </a:r>
            <a:r>
              <a:rPr lang="en-GB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GB" dirty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2" descr="F:\~ IP Day ~\2019\WIPO Templates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55023" y="517881"/>
            <a:ext cx="72294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u="sng" dirty="0"/>
              <a:t>২০১৪-২০১৯ পর্যন্ত ডিজাইন শাখায় অনিষ্পন্ন এবং পরিত্যাক্ত/প্রত্যাখ্যানকৃত নথির বিবরণ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34707"/>
              </p:ext>
            </p:extLst>
          </p:nvPr>
        </p:nvGraphicFramePr>
        <p:xfrm>
          <a:off x="950026" y="878808"/>
          <a:ext cx="7784541" cy="4046220"/>
        </p:xfrm>
        <a:graphic>
          <a:graphicData uri="http://schemas.openxmlformats.org/drawingml/2006/table">
            <a:tbl>
              <a:tblPr firstRow="1" firstCol="1" bandRow="1"/>
              <a:tblGrid>
                <a:gridCol w="772981"/>
                <a:gridCol w="1673336"/>
                <a:gridCol w="1885341"/>
                <a:gridCol w="3452883"/>
              </a:tblGrid>
              <a:tr h="405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 smtClean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ক্রঃ </a:t>
                      </a:r>
                      <a:r>
                        <a:rPr lang="bn-BD" sz="20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নং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নথির বিবরণ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অনিষ্পন্ন নথির সংখ্যা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মন্তব্য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 anchor="ctr"/>
                </a:tc>
              </a:tr>
              <a:tr h="20254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০১.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ডিজাইন দরখাস্ত পরীক্ষণ 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২৬৬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প্রক্রিয়াধীন রয়েছে 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/>
                </a:tc>
              </a:tr>
              <a:tr h="20254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০২.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জবাবী পত্র (পিইউসি)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৫৫০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প্রক্রিয়াধীন রয়েছে 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/>
                </a:tc>
              </a:tr>
              <a:tr h="20254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০৩.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নিবন্ধন সনদ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২৫০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প্রক্রিয়াধীন রয়েছে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/>
                </a:tc>
              </a:tr>
              <a:tr h="57918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০৪.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কারণ দর্শানোর নোটিশ প্রদান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১৬৩৩ 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P &amp; D Act 1911 </a:t>
                      </a:r>
                      <a:r>
                        <a:rPr lang="bn-BD" sz="14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ও 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P &amp; D Rules 1933 </a:t>
                      </a:r>
                      <a:r>
                        <a:rPr lang="bn-BD" sz="14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এর সংশ্লিষ্ট ধারা ও বিধি অনুযায়ী আবেদনকারীর জবাবের অপেক্ষাধিন রয়েছে। 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/>
                </a:tc>
              </a:tr>
              <a:tr h="1624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০৪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চুড়ান্ত নিষ্পত্তি (পরিত্যাক্ত/প্রত্যাখ্যান)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২১৬৭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4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(২০১৪ সাল -৫৭৭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4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২০১৫সাল -৫৪০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4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২০১৬সাল -৪০০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4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২০১৭সাল –৪৫০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4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২০১৮সাল –২০০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4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২০১৯সাল –০ ) 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41326" marR="4132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P &amp; D Act 1911 </a:t>
                      </a:r>
                      <a:r>
                        <a:rPr lang="bn-BD" sz="14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ও 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P &amp; D Rules 1933 </a:t>
                      </a:r>
                      <a:r>
                        <a:rPr lang="bn-BD" sz="14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এর সংশ্লিষ্ট ধারা ও বিধি অনুযায়ী আবেদনকারী প্রয়োজনীয় ব্যবস্থা গ্রহণ না করায় উক্ত আইন অনুযায়ী আবেদন পরিত্যাক্ত/প্রত্যাখ্যান করার প্রক্রিয়াধীন</a:t>
                      </a:r>
                      <a:r>
                        <a:rPr lang="bn-BD" sz="1400" dirty="0" smtClean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।</a:t>
                      </a:r>
                      <a:r>
                        <a:rPr lang="bn-BD" sz="16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/>
                </a:tc>
              </a:tr>
              <a:tr h="202549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মোট=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b="1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৪৮৬৬ 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dirty="0">
                          <a:solidFill>
                            <a:schemeClr val="bg2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-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41326" marR="41326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17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497" y="1092774"/>
            <a:ext cx="7688700" cy="760650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as-IN" sz="28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অধিদপ্তরের </a:t>
            </a:r>
            <a:r>
              <a:rPr lang="as-IN" sz="28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 কার্যাবলী</a:t>
            </a:r>
            <a:endParaRPr lang="bn-IN" sz="2800" dirty="0">
              <a:solidFill>
                <a:schemeClr val="bg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649" y="1853424"/>
            <a:ext cx="8062431" cy="2486551"/>
          </a:xfrm>
        </p:spPr>
        <p:txBody>
          <a:bodyPr/>
          <a:lstStyle/>
          <a:p>
            <a:pPr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s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শিল্পজাত নতুন উদ্ভাবন</a:t>
            </a:r>
            <a:r>
              <a:rPr lang="bn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সুরক্ষার</a:t>
            </a:r>
            <a:r>
              <a:rPr lang="as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 পেটেন্ট স্বত্ব মঞ্জুর, </a:t>
            </a:r>
            <a:endParaRPr lang="bn-IN" sz="2400" dirty="0" smtClean="0">
              <a:solidFill>
                <a:schemeClr val="bg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s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শিল্পজাত </a:t>
            </a:r>
            <a:r>
              <a:rPr lang="as-IN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পণ্যের নান্দনিক </a:t>
            </a:r>
            <a:r>
              <a:rPr lang="as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সৌন্দর্য</a:t>
            </a:r>
            <a:r>
              <a:rPr lang="bn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সুরক্ষার</a:t>
            </a:r>
            <a:r>
              <a:rPr lang="as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 ডিজাইন নিবন্ধন, </a:t>
            </a:r>
            <a:endParaRPr lang="bn-IN" sz="2400" dirty="0" smtClean="0">
              <a:solidFill>
                <a:schemeClr val="bg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n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বাণিজ্যিক </a:t>
            </a:r>
            <a:r>
              <a:rPr lang="as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পণ্য </a:t>
            </a:r>
            <a:r>
              <a:rPr lang="as-IN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as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bn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সুরক্ষার</a:t>
            </a:r>
            <a:r>
              <a:rPr lang="as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 </a:t>
            </a:r>
            <a:r>
              <a:rPr lang="as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ট্রেডমার্ক</a:t>
            </a:r>
            <a:r>
              <a:rPr lang="bn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সার্ভিস মার্ক </a:t>
            </a:r>
            <a:r>
              <a:rPr lang="as-IN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নিবন্ধন</a:t>
            </a:r>
            <a:r>
              <a:rPr lang="as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 </a:t>
            </a:r>
            <a:endParaRPr lang="bn-IN" sz="2400" dirty="0" smtClean="0">
              <a:solidFill>
                <a:schemeClr val="bg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s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ভৌগোলিক </a:t>
            </a:r>
            <a:r>
              <a:rPr lang="as-IN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নির্দেশক </a:t>
            </a:r>
            <a:r>
              <a:rPr lang="as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পণ্য</a:t>
            </a:r>
            <a:r>
              <a:rPr lang="bn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সুরক্ষার জন্য</a:t>
            </a:r>
            <a:r>
              <a:rPr lang="as-IN" sz="24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নিবন্ধন করা।</a:t>
            </a:r>
          </a:p>
        </p:txBody>
      </p:sp>
      <p:pic>
        <p:nvPicPr>
          <p:cNvPr id="4" name="Picture 2" descr="F:\~ IP Day ~\2019\WIPO Templates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4520" y="-10048"/>
            <a:ext cx="1059480" cy="110282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64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9450" y="855024"/>
            <a:ext cx="7884810" cy="3550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endParaRPr lang="bn-BD" sz="3200" b="1" dirty="0" smtClean="0">
              <a:solidFill>
                <a:schemeClr val="bg2"/>
              </a:solidFill>
              <a:latin typeface="Nikosh" pitchFamily="2" charset="0"/>
              <a:ea typeface="Nikosh"/>
              <a:cs typeface="Nikosh" pitchFamily="2" charset="0"/>
              <a:sym typeface="Nikosh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" sz="3200" b="1" dirty="0" smtClean="0">
                <a:solidFill>
                  <a:schemeClr val="bg2"/>
                </a:solidFill>
                <a:latin typeface="Nikosh" pitchFamily="2" charset="0"/>
                <a:ea typeface="Nikosh"/>
                <a:cs typeface="Nikosh" pitchFamily="2" charset="0"/>
                <a:sym typeface="Nikosh"/>
              </a:rPr>
              <a:t>রূপকল্প </a:t>
            </a:r>
            <a:r>
              <a:rPr lang="en" sz="2800" b="1" dirty="0">
                <a:solidFill>
                  <a:schemeClr val="bg2"/>
                </a:solidFill>
                <a:latin typeface="Nikosh" pitchFamily="2" charset="0"/>
                <a:ea typeface="Times New Roman"/>
                <a:cs typeface="Nikosh" pitchFamily="2" charset="0"/>
                <a:sym typeface="Times New Roman"/>
              </a:rPr>
              <a:t>(</a:t>
            </a:r>
            <a:r>
              <a:rPr lang="en" sz="2800" b="1" dirty="0">
                <a:solidFill>
                  <a:schemeClr val="bg2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Vision</a:t>
            </a:r>
            <a:r>
              <a:rPr lang="en" sz="2800" b="1" dirty="0">
                <a:solidFill>
                  <a:schemeClr val="bg2"/>
                </a:solidFill>
                <a:latin typeface="Nikosh" pitchFamily="2" charset="0"/>
                <a:ea typeface="Times New Roman"/>
                <a:cs typeface="Nikosh" pitchFamily="2" charset="0"/>
                <a:sym typeface="Times New Roman"/>
              </a:rPr>
              <a:t>):</a:t>
            </a:r>
            <a:r>
              <a:rPr lang="bn-BD" sz="2800" b="1" dirty="0">
                <a:solidFill>
                  <a:schemeClr val="bg2"/>
                </a:solidFill>
                <a:latin typeface="Nikosh" pitchFamily="2" charset="0"/>
                <a:ea typeface="Times New Roman"/>
                <a:cs typeface="Nikosh" pitchFamily="2" charset="0"/>
                <a:sym typeface="Times New Roman"/>
              </a:rPr>
              <a:t> </a:t>
            </a:r>
            <a:endParaRPr lang="bn-BD" sz="2800" b="1" dirty="0" smtClean="0">
              <a:solidFill>
                <a:schemeClr val="bg2"/>
              </a:solidFill>
              <a:latin typeface="Nikosh" pitchFamily="2" charset="0"/>
              <a:ea typeface="Times New Roman"/>
              <a:cs typeface="Nikosh" pitchFamily="2" charset="0"/>
              <a:sym typeface="Times New Roman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bn-BD" sz="2800" b="1" dirty="0" smtClean="0">
                <a:solidFill>
                  <a:schemeClr val="bg2"/>
                </a:solidFill>
                <a:latin typeface="Nikosh" pitchFamily="2" charset="0"/>
                <a:ea typeface="Nikosh"/>
                <a:cs typeface="Nikosh" pitchFamily="2" charset="0"/>
                <a:sym typeface="Nikosh"/>
              </a:rPr>
              <a:t>              </a:t>
            </a:r>
            <a:r>
              <a:rPr lang="as-IN" sz="2800" b="1" dirty="0" smtClean="0">
                <a:solidFill>
                  <a:schemeClr val="bg2"/>
                </a:solidFill>
                <a:latin typeface="Nikosh" pitchFamily="2" charset="0"/>
                <a:ea typeface="Nikosh"/>
                <a:cs typeface="Nikosh" pitchFamily="2" charset="0"/>
                <a:sym typeface="Nikosh"/>
              </a:rPr>
              <a:t>মেধাসম্পদ </a:t>
            </a:r>
            <a:r>
              <a:rPr lang="as-IN" sz="2800" b="1" dirty="0">
                <a:solidFill>
                  <a:schemeClr val="bg2"/>
                </a:solidFill>
                <a:latin typeface="Nikosh" pitchFamily="2" charset="0"/>
                <a:ea typeface="Nikosh"/>
                <a:cs typeface="Nikosh" pitchFamily="2" charset="0"/>
                <a:sym typeface="Nikosh"/>
              </a:rPr>
              <a:t>সুরক্ষায় বিশ্বমানের সেবা</a:t>
            </a:r>
            <a:r>
              <a:rPr lang="as-IN" sz="2800" b="1" dirty="0" smtClean="0">
                <a:solidFill>
                  <a:schemeClr val="bg2"/>
                </a:solidFill>
                <a:latin typeface="Nikosh" pitchFamily="2" charset="0"/>
                <a:ea typeface="Nikosh"/>
                <a:cs typeface="Nikosh" pitchFamily="2" charset="0"/>
                <a:sym typeface="Nikosh"/>
              </a:rPr>
              <a:t>।</a:t>
            </a:r>
            <a:endParaRPr lang="bn-BD" sz="2800" b="1" dirty="0" smtClean="0">
              <a:solidFill>
                <a:schemeClr val="bg2"/>
              </a:solidFill>
              <a:latin typeface="Nikosh" panose="02000000000000000000" pitchFamily="2" charset="0"/>
              <a:ea typeface="Nikosh"/>
              <a:cs typeface="Nikosh" panose="02000000000000000000" pitchFamily="2" charset="0"/>
              <a:sym typeface="Nikosh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bn-BD" sz="2800" b="1" dirty="0" smtClean="0">
              <a:solidFill>
                <a:schemeClr val="bg2"/>
              </a:solidFill>
              <a:latin typeface="Nikosh" panose="02000000000000000000" pitchFamily="2" charset="0"/>
              <a:ea typeface="Nikosh"/>
              <a:cs typeface="Nikosh" panose="02000000000000000000" pitchFamily="2" charset="0"/>
              <a:sym typeface="Nikosh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as-IN" sz="2800" b="1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অভিলক্ষ্য </a:t>
            </a:r>
            <a:r>
              <a:rPr lang="as-IN" sz="2400" b="1" dirty="0">
                <a:solidFill>
                  <a:schemeClr val="bg2"/>
                </a:solidFill>
                <a:latin typeface="Nikosh" panose="02000000000000000000" pitchFamily="2" charset="0"/>
                <a:ea typeface="Times New Roman"/>
                <a:cs typeface="Nikosh" panose="02000000000000000000" pitchFamily="2" charset="0"/>
                <a:sym typeface="Times New Roman"/>
              </a:rPr>
              <a:t>(</a:t>
            </a:r>
            <a:r>
              <a:rPr lang="en-GB" sz="2400" b="1" dirty="0">
                <a:solidFill>
                  <a:schemeClr val="bg2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Mission</a:t>
            </a:r>
            <a:r>
              <a:rPr lang="en-GB" sz="2400" b="1" dirty="0" smtClean="0">
                <a:solidFill>
                  <a:schemeClr val="bg2"/>
                </a:solidFill>
                <a:latin typeface="Nikosh" panose="02000000000000000000" pitchFamily="2" charset="0"/>
                <a:ea typeface="Times New Roman"/>
                <a:cs typeface="Nikosh" panose="02000000000000000000" pitchFamily="2" charset="0"/>
                <a:sym typeface="Times New Roman"/>
              </a:rPr>
              <a:t>):</a:t>
            </a:r>
            <a:endParaRPr lang="bn-BD" sz="2400" b="1" dirty="0" smtClean="0">
              <a:solidFill>
                <a:schemeClr val="bg2"/>
              </a:solidFill>
              <a:latin typeface="Nikosh" panose="02000000000000000000" pitchFamily="2" charset="0"/>
              <a:ea typeface="Times New Roman"/>
              <a:cs typeface="Nikosh" panose="02000000000000000000" pitchFamily="2" charset="0"/>
              <a:sym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bn-BD" sz="28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             </a:t>
            </a:r>
            <a:r>
              <a:rPr lang="bn-BD" sz="2800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মেধাসম্পদ </a:t>
            </a:r>
            <a:r>
              <a:rPr lang="bn-BD" sz="2800" b="1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সংরক্ষণ ও </a:t>
            </a:r>
            <a:r>
              <a:rPr lang="bn-IN" sz="2800" b="1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সচেতনতা </a:t>
            </a:r>
            <a:r>
              <a:rPr lang="bn-BD" sz="2800" b="1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বৃদ্ধির মাধ্যমে </a:t>
            </a:r>
            <a:r>
              <a:rPr lang="bn-BD" sz="2800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 সৃষ্টিশীলতায় </a:t>
            </a:r>
            <a:r>
              <a:rPr lang="bn-BD" sz="2800" b="1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গতি আনয়নসহ কার্যকর ও যুগপোযোগী সেবা নিশ্চিতকরণ</a:t>
            </a:r>
            <a:r>
              <a:rPr lang="bn-BD" sz="2800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800" b="1" dirty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2" descr="F:\~ IP Day ~\2019\WIPO Templates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9450" y="642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কৌশলগত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উদ্দেশ্যসমূহ 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Strategic Objectives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846744" y="1190847"/>
            <a:ext cx="7769730" cy="3952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3150" lvl="2" indent="0"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ডিপিডিটি’র</a:t>
            </a:r>
            <a:r>
              <a:rPr lang="en-US" sz="2800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কৌশলগত </a:t>
            </a:r>
            <a:r>
              <a:rPr lang="bn-BD" sz="2800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উদ্দেশ্যসমূহ</a:t>
            </a:r>
            <a:r>
              <a:rPr lang="en-US" sz="2800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ঃ</a:t>
            </a:r>
            <a:endParaRPr lang="en-US" sz="2800" b="1" dirty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  <a:p>
            <a:pPr lvl="3"/>
            <a:r>
              <a:rPr lang="bn-BD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মেধাসম্পদ সূরক্ষা</a:t>
            </a:r>
          </a:p>
          <a:p>
            <a:pPr lvl="3"/>
            <a:r>
              <a:rPr lang="bn-BD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প্রাতিষ্ঠানিক সক্ষমতা বৃদ্ধি</a:t>
            </a:r>
          </a:p>
          <a:p>
            <a:pPr lvl="3"/>
            <a:r>
              <a:rPr lang="bn-BD" sz="28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মেধাসম্পদ বিষয়ে জনসচেতনতা বৃদ্ধি</a:t>
            </a:r>
            <a:endParaRPr lang="en-US" sz="2800" dirty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2" descr="F:\~ IP Day ~\2019\WIPO Templates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729450" y="529046"/>
            <a:ext cx="7688700" cy="6485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0000"/>
                </a:solidFill>
                <a:latin typeface="Nikosh" pitchFamily="2" charset="0"/>
                <a:ea typeface="Nikosh"/>
                <a:cs typeface="Nikosh" pitchFamily="2" charset="0"/>
                <a:sym typeface="Nikosh"/>
              </a:rPr>
              <a:t>সাংগঠনিক </a:t>
            </a:r>
            <a:r>
              <a:rPr lang="en" sz="3200" dirty="0" smtClean="0">
                <a:solidFill>
                  <a:srgbClr val="000000"/>
                </a:solidFill>
                <a:latin typeface="Nikosh" pitchFamily="2" charset="0"/>
                <a:ea typeface="Nikosh"/>
                <a:cs typeface="Nikosh" pitchFamily="2" charset="0"/>
                <a:sym typeface="Nikosh"/>
              </a:rPr>
              <a:t>কাঠামো</a:t>
            </a:r>
            <a:endParaRPr sz="3200" dirty="0">
              <a:solidFill>
                <a:srgbClr val="000000"/>
              </a:solidFill>
              <a:latin typeface="Nikosh" pitchFamily="2" charset="0"/>
              <a:ea typeface="Nikosh"/>
              <a:cs typeface="Nikosh" pitchFamily="2" charset="0"/>
              <a:sym typeface="Nikos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818706" y="1177575"/>
            <a:ext cx="7804299" cy="3965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bn-BD" sz="20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0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বর্তমানে অধিদপ্তরের</a:t>
            </a:r>
            <a:r>
              <a:rPr lang="bn-BD" sz="20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ছয়টি উইং/ইউনিট রয়েছে</a:t>
            </a:r>
            <a:r>
              <a:rPr lang="bn-IN" sz="20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:</a:t>
            </a:r>
            <a:endParaRPr lang="bn-BD" sz="2000" dirty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  <a:p>
            <a:pPr marL="146050" indent="0">
              <a:lnSpc>
                <a:spcPct val="150000"/>
              </a:lnSpc>
              <a:buNone/>
            </a:pPr>
            <a:r>
              <a:rPr lang="bn-BD" sz="2000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	০১। অর্থ ও প্রশাসন উইং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bn-BD" sz="2000" b="1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bn-BD" sz="2000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০২। পেটেন্ট ও ডিজাইন উইং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bn-BD" sz="2000" b="1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bn-BD" sz="2000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০৩। ট্রেডমার্কস</a:t>
            </a:r>
            <a:r>
              <a:rPr lang="en-US" sz="2000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000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ইউনিট</a:t>
            </a:r>
            <a:endParaRPr lang="bn-BD" sz="2000" b="1" dirty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  <a:p>
            <a:pPr marL="146050" indent="0">
              <a:lnSpc>
                <a:spcPct val="150000"/>
              </a:lnSpc>
              <a:buNone/>
            </a:pPr>
            <a:r>
              <a:rPr lang="bn-BD" sz="2000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	০৪। </a:t>
            </a:r>
            <a:r>
              <a:rPr lang="bn-IN" sz="2000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ডব্লিউটিও ও </a:t>
            </a:r>
            <a:r>
              <a:rPr lang="bn-BD" sz="2000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আন্তর্জাতিক বিষয়াবলী উইং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bn-BD" sz="2000" b="1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bn-BD" sz="2000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০৫। ভৌগোলিক নির্দেশক ইউনিট</a:t>
            </a:r>
            <a:r>
              <a:rPr lang="bn-BD" sz="20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(নব গঠিত – সাংগাঠনিক কাঠামোতে অন্তর্ভূক্ত হয়নি)</a:t>
            </a:r>
            <a:endParaRPr lang="bn-BD" sz="2000" dirty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  <a:p>
            <a:pPr marL="146050" indent="0">
              <a:lnSpc>
                <a:spcPct val="150000"/>
              </a:lnSpc>
              <a:buNone/>
            </a:pPr>
            <a:r>
              <a:rPr lang="bn-BD" sz="20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bn-BD" sz="2000" b="1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০৬। আইটি </a:t>
            </a:r>
            <a:r>
              <a:rPr lang="bn-BD" sz="2000" b="1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ইউনিট </a:t>
            </a:r>
            <a:r>
              <a:rPr lang="bn-BD" sz="20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(সাংগাঠনিক </a:t>
            </a:r>
            <a:r>
              <a:rPr lang="bn-BD" sz="20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কাঠামোতে অন্তর্ভূক্ত </a:t>
            </a:r>
            <a:r>
              <a:rPr lang="bn-BD" sz="20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হয়নি)</a:t>
            </a:r>
            <a:endParaRPr lang="en-GB" sz="2000" dirty="0" smtClean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100000"/>
              </a:lnSpc>
            </a:pPr>
            <a:endParaRPr sz="2000" dirty="0">
              <a:solidFill>
                <a:schemeClr val="bg2"/>
              </a:solidFill>
              <a:latin typeface="Nikosh" pitchFamily="2" charset="0"/>
              <a:ea typeface="Nikosh"/>
              <a:cs typeface="Nikosh" pitchFamily="2" charset="0"/>
              <a:sym typeface="Nikosh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 dirty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2" descr="F:\~ IP Day ~\2019\WIPO Templates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71525" y="2457450"/>
            <a:ext cx="1933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175" y="257425"/>
            <a:ext cx="7688700" cy="535200"/>
          </a:xfrm>
        </p:spPr>
        <p:txBody>
          <a:bodyPr/>
          <a:lstStyle/>
          <a:p>
            <a:r>
              <a:rPr lang="bn-BD" sz="3600" dirty="0" smtClean="0">
                <a:solidFill>
                  <a:srgbClr val="000000"/>
                </a:solidFill>
                <a:latin typeface="Nikosh" pitchFamily="2" charset="0"/>
                <a:ea typeface="Nikosh"/>
                <a:cs typeface="Nikosh" pitchFamily="2" charset="0"/>
                <a:sym typeface="Nikosh"/>
              </a:rPr>
              <a:t>জনবল</a:t>
            </a:r>
            <a:r>
              <a:rPr lang="en" sz="3600" dirty="0" smtClean="0">
                <a:solidFill>
                  <a:srgbClr val="000000"/>
                </a:solidFill>
                <a:latin typeface="Nikosh" pitchFamily="2" charset="0"/>
                <a:ea typeface="Nikosh"/>
                <a:cs typeface="Nikosh" pitchFamily="2" charset="0"/>
                <a:sym typeface="Nikosh"/>
              </a:rPr>
              <a:t> কাঠামো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340" y="724400"/>
            <a:ext cx="8172156" cy="3811981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</a:pPr>
            <a:r>
              <a:rPr lang="bn-BD" sz="3000" dirty="0" smtClean="0">
                <a:solidFill>
                  <a:srgbClr val="000000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অধিদপ্তরের অনুমোদিত মোট জনবল ১১২ জন। </a:t>
            </a:r>
            <a:endParaRPr lang="en-US" sz="3000" dirty="0" smtClean="0">
              <a:solidFill>
                <a:srgbClr val="000000"/>
              </a:solidFill>
              <a:latin typeface="Nikosh" panose="02000000000000000000" pitchFamily="2" charset="0"/>
              <a:ea typeface="Nikosh"/>
              <a:cs typeface="Nikosh" panose="02000000000000000000" pitchFamily="2" charset="0"/>
              <a:sym typeface="Nikosh"/>
            </a:endParaRPr>
          </a:p>
          <a:p>
            <a:pPr marL="285750" indent="-285750" algn="just">
              <a:lnSpc>
                <a:spcPct val="100000"/>
              </a:lnSpc>
            </a:pPr>
            <a:r>
              <a:rPr lang="bn-BD" sz="3000" dirty="0" smtClean="0">
                <a:solidFill>
                  <a:srgbClr val="000000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অধিদপ্তরে কর্মরত নিজস্ব কর্মকর্তা-কর্মচারি </a:t>
            </a:r>
            <a:r>
              <a:rPr lang="bn-BD" sz="3000" b="1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৬</a:t>
            </a:r>
            <a:r>
              <a:rPr lang="en-US" sz="3000" b="1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৬</a:t>
            </a:r>
            <a:r>
              <a:rPr lang="bn-BD" sz="30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</a:t>
            </a:r>
            <a:r>
              <a:rPr lang="bn-BD" sz="3000" dirty="0" smtClean="0">
                <a:solidFill>
                  <a:srgbClr val="000000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জন।</a:t>
            </a:r>
          </a:p>
          <a:p>
            <a:pPr marL="285750" indent="-285750" algn="just">
              <a:lnSpc>
                <a:spcPct val="100000"/>
              </a:lnSpc>
            </a:pPr>
            <a:r>
              <a:rPr lang="bn-BD" sz="30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শূণ্য পদের সংখ্যা-</a:t>
            </a:r>
            <a:r>
              <a:rPr lang="bn-BD" sz="3000" b="1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৪</a:t>
            </a:r>
            <a:r>
              <a:rPr lang="en-US" sz="3000" b="1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৬</a:t>
            </a:r>
            <a:r>
              <a:rPr lang="bn-BD" sz="30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 টি </a:t>
            </a:r>
            <a:r>
              <a:rPr lang="bn-BD" sz="3000" dirty="0" smtClean="0">
                <a:solidFill>
                  <a:srgbClr val="FF0000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(কর্মকর্তা </a:t>
            </a:r>
            <a:r>
              <a:rPr lang="en-US" sz="3000" dirty="0" smtClean="0">
                <a:solidFill>
                  <a:srgbClr val="FF0000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১৬</a:t>
            </a:r>
            <a:r>
              <a:rPr lang="bn-BD" sz="3000" dirty="0" smtClean="0">
                <a:solidFill>
                  <a:srgbClr val="FF0000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, কর্মচারি </a:t>
            </a:r>
            <a:r>
              <a:rPr lang="en-US" sz="3000" dirty="0" smtClean="0">
                <a:solidFill>
                  <a:srgbClr val="FF0000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৩</a:t>
            </a:r>
            <a:r>
              <a:rPr lang="bn-BD" sz="3000" dirty="0" smtClean="0">
                <a:solidFill>
                  <a:srgbClr val="FF0000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০)</a:t>
            </a:r>
            <a:r>
              <a:rPr lang="bn-BD" sz="30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।</a:t>
            </a:r>
          </a:p>
          <a:p>
            <a:pPr marL="285750" indent="-285750" algn="just">
              <a:lnSpc>
                <a:spcPct val="100000"/>
              </a:lnSpc>
            </a:pPr>
            <a:r>
              <a:rPr lang="bn-BD" sz="3000" dirty="0" smtClean="0">
                <a:solidFill>
                  <a:schemeClr val="bg2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প্রেষণ/সংযুক্ত -- জন কর্মকর্তা – জন কর্মচারিকে প্রত্যাহার করা হয়েছে।</a:t>
            </a:r>
            <a:endParaRPr lang="bn-BD" sz="3000" dirty="0" smtClean="0">
              <a:solidFill>
                <a:srgbClr val="000000"/>
              </a:solidFill>
              <a:latin typeface="Nikosh" panose="02000000000000000000" pitchFamily="2" charset="0"/>
              <a:ea typeface="Nikosh"/>
              <a:cs typeface="Nikosh" panose="02000000000000000000" pitchFamily="2" charset="0"/>
              <a:sym typeface="Nikosh"/>
            </a:endParaRPr>
          </a:p>
          <a:p>
            <a:pPr marL="285750" indent="-285750" algn="just">
              <a:lnSpc>
                <a:spcPct val="100000"/>
              </a:lnSpc>
            </a:pPr>
            <a:r>
              <a:rPr lang="bn-BD" sz="3000" dirty="0" smtClean="0">
                <a:solidFill>
                  <a:srgbClr val="000000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চলতি অর্থ বছরে পিআরএল  এ গমন করবেন ০৪ জন (</a:t>
            </a:r>
            <a:r>
              <a:rPr lang="bn-BD" sz="3000" dirty="0">
                <a:solidFill>
                  <a:srgbClr val="000000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কর্মকর্তা </a:t>
            </a:r>
            <a:r>
              <a:rPr lang="bn-BD" sz="3000" dirty="0" smtClean="0">
                <a:solidFill>
                  <a:srgbClr val="000000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০২, </a:t>
            </a:r>
            <a:r>
              <a:rPr lang="bn-BD" sz="3000" dirty="0">
                <a:solidFill>
                  <a:srgbClr val="000000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কর্মচারি ০২</a:t>
            </a:r>
            <a:r>
              <a:rPr lang="bn-BD" sz="3000" dirty="0" smtClean="0">
                <a:solidFill>
                  <a:srgbClr val="000000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)।</a:t>
            </a:r>
          </a:p>
          <a:p>
            <a:pPr marL="285750" indent="-285750" algn="just">
              <a:lnSpc>
                <a:spcPct val="100000"/>
              </a:lnSpc>
            </a:pPr>
            <a:r>
              <a:rPr lang="bn-BD" sz="3000" dirty="0" smtClean="0">
                <a:solidFill>
                  <a:srgbClr val="000000"/>
                </a:solidFill>
                <a:latin typeface="Nikosh" panose="02000000000000000000" pitchFamily="2" charset="0"/>
                <a:ea typeface="Nikosh"/>
                <a:cs typeface="Nikosh" panose="02000000000000000000" pitchFamily="2" charset="0"/>
                <a:sym typeface="Nikosh"/>
              </a:rPr>
              <a:t>আইপি অফিস, সাংগঠনিক কাঠামো ও বিধিমালা প্রণয়ন চলমান আছে</a:t>
            </a:r>
            <a:endParaRPr lang="bn-BD" sz="3000" dirty="0" smtClean="0">
              <a:solidFill>
                <a:schemeClr val="accent6">
                  <a:lumMod val="50000"/>
                </a:schemeClr>
              </a:solidFill>
              <a:latin typeface="Nikosh" panose="02000000000000000000" pitchFamily="2" charset="0"/>
              <a:ea typeface="Nikosh"/>
              <a:cs typeface="Nikosh" panose="02000000000000000000" pitchFamily="2" charset="0"/>
              <a:sym typeface="Nikosh"/>
            </a:endParaRPr>
          </a:p>
        </p:txBody>
      </p:sp>
      <p:pic>
        <p:nvPicPr>
          <p:cNvPr id="4" name="Picture 2" descr="F:\~ IP Day ~\2019\WIPO Templates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3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581297"/>
            <a:ext cx="7688700" cy="1272553"/>
          </a:xfrm>
        </p:spPr>
        <p:txBody>
          <a:bodyPr/>
          <a:lstStyle/>
          <a:p>
            <a:r>
              <a:rPr lang="bn-BD" sz="2800" dirty="0">
                <a:latin typeface="Nikosh" pitchFamily="2" charset="0"/>
                <a:cs typeface="Nikosh" pitchFamily="2" charset="0"/>
              </a:rPr>
              <a:t>অধিদপ্তরের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dirty="0">
                <a:latin typeface="Nikosh" pitchFamily="2" charset="0"/>
                <a:cs typeface="Nikosh" pitchFamily="2" charset="0"/>
              </a:rPr>
              <a:t/>
            </a:r>
            <a:br>
              <a:rPr lang="en-US" dirty="0">
                <a:latin typeface="Nikosh" pitchFamily="2" charset="0"/>
                <a:cs typeface="Nikosh" pitchFamily="2" charset="0"/>
              </a:rPr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1273629"/>
            <a:ext cx="7688700" cy="3066346"/>
          </a:xfrm>
        </p:spPr>
        <p:txBody>
          <a:bodyPr/>
          <a:lstStyle/>
          <a:p>
            <a:pPr lvl="0"/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শিল্প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মন্ত্রণালয়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শিল্প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ভবন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ষষ্ঠ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সপ্তম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তলায়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অধিদপ্তরের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24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কার্যালয়</a:t>
            </a:r>
            <a:r>
              <a:rPr lang="bn-BD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2400" dirty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  <a:p>
            <a:pPr lvl="0"/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চট্রগ্রামে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সরকারী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কার্যভবন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এ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অধিদপ্তরের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শাখা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যেখানে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কেবল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ট্রেডমার্ক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আবেদন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জমা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নেয়া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dirty="0" smtClean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  <a:p>
            <a:pPr lvl="0"/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অধিদপ্তরের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নিজস্ব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ভবন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bn-BD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এনপিও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যৌথভাবে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আগারগাঁও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এ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জমি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bn-BD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উক্ত জমিতে আধুনিক ভবন নির্মাণের অর্থ অনুমোদন করা হয়েছে, কিন্তু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আদালতে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মামলার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ভবন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নির্মাণ</a:t>
            </a:r>
            <a:r>
              <a:rPr lang="en-US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solidFill>
                  <a:schemeClr val="bg2"/>
                </a:solidFill>
                <a:latin typeface="Nikosh" pitchFamily="2" charset="0"/>
                <a:cs typeface="Nikosh" pitchFamily="2" charset="0"/>
              </a:rPr>
              <a:t>কাজ স্থগিত রয়েছে। </a:t>
            </a:r>
            <a:endParaRPr lang="en-US" sz="24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F:\~ IP Day ~\2019\WIPO Templates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4520" y="0"/>
            <a:ext cx="1059480" cy="110282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64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1923</Words>
  <Application>Microsoft Office PowerPoint</Application>
  <PresentationFormat>On-screen Show (16:9)</PresentationFormat>
  <Paragraphs>510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Nikosh</vt:lpstr>
      <vt:lpstr>Wingdings</vt:lpstr>
      <vt:lpstr>Raleway</vt:lpstr>
      <vt:lpstr>Lato</vt:lpstr>
      <vt:lpstr>Calibri</vt:lpstr>
      <vt:lpstr>Times New Roman</vt:lpstr>
      <vt:lpstr>Streamline</vt:lpstr>
      <vt:lpstr>পেটেন্ট, ডিজাইন ও ট্রেডমার্কস অধিদপ্তরের কার্যক্রম বিষয়ে  মতবিনিময় সভা সভাপতিঃ জনাব কে এম আলী আজম সচিব, শিল্প মন্ত্রণালয় তারিখঃ ১৮-১০-২০ খ্রিঃ সময়ঃ বিকাল ০৩.৩০ ঘটিকা</vt:lpstr>
      <vt:lpstr>পেটেন্ট, ডিজাইন ও ট্রেডমার্কস অধিদপ্তর শিল্প মন্ত্রণালয় </vt:lpstr>
      <vt:lpstr>পরিচিতি</vt:lpstr>
      <vt:lpstr>অধিদপ্তরের মূল কার্যাবলী</vt:lpstr>
      <vt:lpstr>PowerPoint Presentation</vt:lpstr>
      <vt:lpstr>কৌশলগত উদ্দেশ্যসমূহ (Strategic Objectives)</vt:lpstr>
      <vt:lpstr>সাংগঠনিক কাঠামো </vt:lpstr>
      <vt:lpstr>জনবল কাঠামো </vt:lpstr>
      <vt:lpstr>অধিদপ্তরের অবস্থান </vt:lpstr>
      <vt:lpstr>আইন, বিধি ও নীতিঃ </vt:lpstr>
      <vt:lpstr>অটোমেশন ও দাপ্তরিক কার্যক্রম </vt:lpstr>
      <vt:lpstr>এক নজরে ডিপিডিটি’র কার্যক্রমঃ</vt:lpstr>
      <vt:lpstr>পেটেন্ট</vt:lpstr>
      <vt:lpstr>ইন্ডাস্ট্রিয়াল ডিজাইন </vt:lpstr>
      <vt:lpstr>ট্রেডমার্ক</vt:lpstr>
      <vt:lpstr>ভৌগোলিক নির্দেশক পণ্য </vt:lpstr>
      <vt:lpstr>মেধাসম্পদ বিষয়ক আবেদন ও মঞ্জুর  পেটেন্ট  </vt:lpstr>
      <vt:lpstr>মেধাসম্পদ বিষয়ক আবেদন ও নিবন্ধন –  ডিজাইন </vt:lpstr>
      <vt:lpstr>মেধাসম্পদ বিষয়ক আবেদন ও নিবন্ধন –  ট্রেডমার্কস </vt:lpstr>
      <vt:lpstr>মেধাসম্পদ বিষয়ক আবেদন ও নিবন্ধন –  ভৌগোলিক নির্দেশক পণ্য </vt:lpstr>
      <vt:lpstr>PowerPoint Presentation</vt:lpstr>
      <vt:lpstr>PowerPoint Presentation</vt:lpstr>
      <vt:lpstr>জনবল, কাজের ব্যপ্তি ও রাজস্ব আদায়ের তুলনামূলক চিত্র</vt:lpstr>
      <vt:lpstr>বর্তমান সরকারের সময় গৃহীত উল্লেখযোগ্য কার্যক্রম</vt:lpstr>
      <vt:lpstr>আন্তর্জাতিক সহযোগিতা ও চুক্তি</vt:lpstr>
      <vt:lpstr>আন্তর্জাতিক সহযোগিতা ও চুক্তি</vt:lpstr>
      <vt:lpstr>ভবিষ্যৎ পরিকল্পনা</vt:lpstr>
      <vt:lpstr>চ্যালেঞ্জসমূহ</vt:lpstr>
      <vt:lpstr>চ্যালেঞ্জসমূহ নিরসনে করণীয়</vt:lpstr>
      <vt:lpstr>ধন্যবাদ</vt:lpstr>
      <vt:lpstr>মেইল বক্স আবেদন</vt:lpstr>
      <vt:lpstr>PowerPoint Presentation</vt:lpstr>
      <vt:lpstr>মেধাসম্পদ বিষয়ক আবেদন ও নিবন্ধন – ডিজাইন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SADPDT</cp:lastModifiedBy>
  <cp:revision>316</cp:revision>
  <cp:lastPrinted>2020-09-23T05:22:19Z</cp:lastPrinted>
  <dcterms:modified xsi:type="dcterms:W3CDTF">2020-10-15T07:09:37Z</dcterms:modified>
</cp:coreProperties>
</file>